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9" r:id="rId1"/>
  </p:sldMasterIdLst>
  <p:notesMasterIdLst>
    <p:notesMasterId r:id="rId33"/>
  </p:notesMasterIdLst>
  <p:sldIdLst>
    <p:sldId id="257" r:id="rId2"/>
    <p:sldId id="282" r:id="rId3"/>
    <p:sldId id="260" r:id="rId4"/>
    <p:sldId id="263" r:id="rId5"/>
    <p:sldId id="258" r:id="rId6"/>
    <p:sldId id="259" r:id="rId7"/>
    <p:sldId id="261" r:id="rId8"/>
    <p:sldId id="264" r:id="rId9"/>
    <p:sldId id="266" r:id="rId10"/>
    <p:sldId id="267" r:id="rId11"/>
    <p:sldId id="269" r:id="rId12"/>
    <p:sldId id="268" r:id="rId13"/>
    <p:sldId id="283" r:id="rId14"/>
    <p:sldId id="270" r:id="rId15"/>
    <p:sldId id="284" r:id="rId16"/>
    <p:sldId id="274" r:id="rId17"/>
    <p:sldId id="285" r:id="rId18"/>
    <p:sldId id="273" r:id="rId19"/>
    <p:sldId id="286" r:id="rId20"/>
    <p:sldId id="272" r:id="rId21"/>
    <p:sldId id="287" r:id="rId22"/>
    <p:sldId id="271" r:id="rId23"/>
    <p:sldId id="288" r:id="rId24"/>
    <p:sldId id="277" r:id="rId25"/>
    <p:sldId id="278" r:id="rId26"/>
    <p:sldId id="276" r:id="rId27"/>
    <p:sldId id="281" r:id="rId28"/>
    <p:sldId id="279" r:id="rId29"/>
    <p:sldId id="289" r:id="rId30"/>
    <p:sldId id="280" r:id="rId31"/>
    <p:sldId id="26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D832F33-D7DD-430E-AC46-72B3E8814CED}">
          <p14:sldIdLst>
            <p14:sldId id="257"/>
          </p14:sldIdLst>
        </p14:section>
        <p14:section name="Untitled Section" id="{7332B30B-6873-443B-B8BF-50DB726012A1}">
          <p14:sldIdLst>
            <p14:sldId id="282"/>
            <p14:sldId id="260"/>
            <p14:sldId id="263"/>
            <p14:sldId id="258"/>
            <p14:sldId id="259"/>
            <p14:sldId id="261"/>
            <p14:sldId id="264"/>
            <p14:sldId id="266"/>
            <p14:sldId id="267"/>
            <p14:sldId id="269"/>
            <p14:sldId id="268"/>
            <p14:sldId id="283"/>
            <p14:sldId id="270"/>
            <p14:sldId id="284"/>
            <p14:sldId id="274"/>
            <p14:sldId id="285"/>
            <p14:sldId id="273"/>
            <p14:sldId id="286"/>
            <p14:sldId id="272"/>
            <p14:sldId id="287"/>
            <p14:sldId id="271"/>
            <p14:sldId id="288"/>
            <p14:sldId id="277"/>
            <p14:sldId id="278"/>
            <p14:sldId id="276"/>
            <p14:sldId id="281"/>
            <p14:sldId id="279"/>
            <p14:sldId id="289"/>
            <p14:sldId id="280"/>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523"/>
    <a:srgbClr val="EBEE6E"/>
    <a:srgbClr val="EDF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56" d="100"/>
          <a:sy n="156" d="100"/>
        </p:scale>
        <p:origin x="42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F637A-2F8F-4143-BA4D-B35810B4B3FB}"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76F0C-0E7B-44E9-951C-4882B3CD3696}" type="slidenum">
              <a:rPr lang="en-US" smtClean="0"/>
              <a:t>‹#›</a:t>
            </a:fld>
            <a:endParaRPr lang="en-US"/>
          </a:p>
        </p:txBody>
      </p:sp>
    </p:spTree>
    <p:extLst>
      <p:ext uri="{BB962C8B-B14F-4D97-AF65-F5344CB8AC3E}">
        <p14:creationId xmlns:p14="http://schemas.microsoft.com/office/powerpoint/2010/main" val="337965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a:t>
            </a:r>
          </a:p>
        </p:txBody>
      </p:sp>
      <p:sp>
        <p:nvSpPr>
          <p:cNvPr id="4" name="Slide Number Placeholder 3"/>
          <p:cNvSpPr>
            <a:spLocks noGrp="1"/>
          </p:cNvSpPr>
          <p:nvPr>
            <p:ph type="sldNum" sz="quarter" idx="10"/>
          </p:nvPr>
        </p:nvSpPr>
        <p:spPr/>
        <p:txBody>
          <a:bodyPr/>
          <a:lstStyle/>
          <a:p>
            <a:fld id="{40A76F0C-0E7B-44E9-951C-4882B3CD3696}" type="slidenum">
              <a:rPr lang="en-US" smtClean="0"/>
              <a:t>2</a:t>
            </a:fld>
            <a:endParaRPr lang="en-US"/>
          </a:p>
        </p:txBody>
      </p:sp>
    </p:spTree>
    <p:extLst>
      <p:ext uri="{BB962C8B-B14F-4D97-AF65-F5344CB8AC3E}">
        <p14:creationId xmlns:p14="http://schemas.microsoft.com/office/powerpoint/2010/main" val="759107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a:t>
            </a:r>
          </a:p>
        </p:txBody>
      </p:sp>
      <p:sp>
        <p:nvSpPr>
          <p:cNvPr id="4" name="Slide Number Placeholder 3"/>
          <p:cNvSpPr>
            <a:spLocks noGrp="1"/>
          </p:cNvSpPr>
          <p:nvPr>
            <p:ph type="sldNum" sz="quarter" idx="10"/>
          </p:nvPr>
        </p:nvSpPr>
        <p:spPr/>
        <p:txBody>
          <a:bodyPr/>
          <a:lstStyle/>
          <a:p>
            <a:fld id="{40A76F0C-0E7B-44E9-951C-4882B3CD3696}" type="slidenum">
              <a:rPr lang="en-US" smtClean="0"/>
              <a:t>11</a:t>
            </a:fld>
            <a:endParaRPr lang="en-US"/>
          </a:p>
        </p:txBody>
      </p:sp>
    </p:spTree>
    <p:extLst>
      <p:ext uri="{BB962C8B-B14F-4D97-AF65-F5344CB8AC3E}">
        <p14:creationId xmlns:p14="http://schemas.microsoft.com/office/powerpoint/2010/main" val="1327486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jed</a:t>
            </a:r>
            <a:endParaRPr lang="en-US" dirty="0"/>
          </a:p>
        </p:txBody>
      </p:sp>
      <p:sp>
        <p:nvSpPr>
          <p:cNvPr id="4" name="Slide Number Placeholder 3"/>
          <p:cNvSpPr>
            <a:spLocks noGrp="1"/>
          </p:cNvSpPr>
          <p:nvPr>
            <p:ph type="sldNum" sz="quarter" idx="10"/>
          </p:nvPr>
        </p:nvSpPr>
        <p:spPr/>
        <p:txBody>
          <a:bodyPr/>
          <a:lstStyle/>
          <a:p>
            <a:fld id="{40A76F0C-0E7B-44E9-951C-4882B3CD3696}" type="slidenum">
              <a:rPr lang="en-US" smtClean="0"/>
              <a:t>12</a:t>
            </a:fld>
            <a:endParaRPr lang="en-US"/>
          </a:p>
        </p:txBody>
      </p:sp>
    </p:spTree>
    <p:extLst>
      <p:ext uri="{BB962C8B-B14F-4D97-AF65-F5344CB8AC3E}">
        <p14:creationId xmlns:p14="http://schemas.microsoft.com/office/powerpoint/2010/main" val="1477948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jed</a:t>
            </a:r>
            <a:endParaRPr lang="en-US" dirty="0"/>
          </a:p>
        </p:txBody>
      </p:sp>
      <p:sp>
        <p:nvSpPr>
          <p:cNvPr id="4" name="Slide Number Placeholder 3"/>
          <p:cNvSpPr>
            <a:spLocks noGrp="1"/>
          </p:cNvSpPr>
          <p:nvPr>
            <p:ph type="sldNum" sz="quarter" idx="10"/>
          </p:nvPr>
        </p:nvSpPr>
        <p:spPr/>
        <p:txBody>
          <a:bodyPr/>
          <a:lstStyle/>
          <a:p>
            <a:fld id="{40A76F0C-0E7B-44E9-951C-4882B3CD3696}" type="slidenum">
              <a:rPr lang="en-US" smtClean="0"/>
              <a:t>14</a:t>
            </a:fld>
            <a:endParaRPr lang="en-US"/>
          </a:p>
        </p:txBody>
      </p:sp>
    </p:spTree>
    <p:extLst>
      <p:ext uri="{BB962C8B-B14F-4D97-AF65-F5344CB8AC3E}">
        <p14:creationId xmlns:p14="http://schemas.microsoft.com/office/powerpoint/2010/main" val="1527446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a:t>
            </a:r>
          </a:p>
        </p:txBody>
      </p:sp>
      <p:sp>
        <p:nvSpPr>
          <p:cNvPr id="4" name="Slide Number Placeholder 3"/>
          <p:cNvSpPr>
            <a:spLocks noGrp="1"/>
          </p:cNvSpPr>
          <p:nvPr>
            <p:ph type="sldNum" sz="quarter" idx="10"/>
          </p:nvPr>
        </p:nvSpPr>
        <p:spPr/>
        <p:txBody>
          <a:bodyPr/>
          <a:lstStyle/>
          <a:p>
            <a:fld id="{40A76F0C-0E7B-44E9-951C-4882B3CD3696}" type="slidenum">
              <a:rPr lang="en-US" smtClean="0"/>
              <a:t>16</a:t>
            </a:fld>
            <a:endParaRPr lang="en-US"/>
          </a:p>
        </p:txBody>
      </p:sp>
    </p:spTree>
    <p:extLst>
      <p:ext uri="{BB962C8B-B14F-4D97-AF65-F5344CB8AC3E}">
        <p14:creationId xmlns:p14="http://schemas.microsoft.com/office/powerpoint/2010/main" val="4255852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ryan</a:t>
            </a:r>
            <a:endParaRPr lang="en-US" dirty="0"/>
          </a:p>
        </p:txBody>
      </p:sp>
      <p:sp>
        <p:nvSpPr>
          <p:cNvPr id="4" name="Slide Number Placeholder 3"/>
          <p:cNvSpPr>
            <a:spLocks noGrp="1"/>
          </p:cNvSpPr>
          <p:nvPr>
            <p:ph type="sldNum" sz="quarter" idx="10"/>
          </p:nvPr>
        </p:nvSpPr>
        <p:spPr/>
        <p:txBody>
          <a:bodyPr/>
          <a:lstStyle/>
          <a:p>
            <a:fld id="{40A76F0C-0E7B-44E9-951C-4882B3CD3696}" type="slidenum">
              <a:rPr lang="en-US" smtClean="0"/>
              <a:t>18</a:t>
            </a:fld>
            <a:endParaRPr lang="en-US"/>
          </a:p>
        </p:txBody>
      </p:sp>
    </p:spTree>
    <p:extLst>
      <p:ext uri="{BB962C8B-B14F-4D97-AF65-F5344CB8AC3E}">
        <p14:creationId xmlns:p14="http://schemas.microsoft.com/office/powerpoint/2010/main" val="3318996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a:t>
            </a:r>
          </a:p>
        </p:txBody>
      </p:sp>
      <p:sp>
        <p:nvSpPr>
          <p:cNvPr id="4" name="Slide Number Placeholder 3"/>
          <p:cNvSpPr>
            <a:spLocks noGrp="1"/>
          </p:cNvSpPr>
          <p:nvPr>
            <p:ph type="sldNum" sz="quarter" idx="10"/>
          </p:nvPr>
        </p:nvSpPr>
        <p:spPr/>
        <p:txBody>
          <a:bodyPr/>
          <a:lstStyle/>
          <a:p>
            <a:fld id="{40A76F0C-0E7B-44E9-951C-4882B3CD3696}" type="slidenum">
              <a:rPr lang="en-US" smtClean="0"/>
              <a:t>20</a:t>
            </a:fld>
            <a:endParaRPr lang="en-US"/>
          </a:p>
        </p:txBody>
      </p:sp>
    </p:spTree>
    <p:extLst>
      <p:ext uri="{BB962C8B-B14F-4D97-AF65-F5344CB8AC3E}">
        <p14:creationId xmlns:p14="http://schemas.microsoft.com/office/powerpoint/2010/main" val="126674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a:t>
            </a:r>
          </a:p>
        </p:txBody>
      </p:sp>
      <p:sp>
        <p:nvSpPr>
          <p:cNvPr id="4" name="Slide Number Placeholder 3"/>
          <p:cNvSpPr>
            <a:spLocks noGrp="1"/>
          </p:cNvSpPr>
          <p:nvPr>
            <p:ph type="sldNum" sz="quarter" idx="10"/>
          </p:nvPr>
        </p:nvSpPr>
        <p:spPr/>
        <p:txBody>
          <a:bodyPr/>
          <a:lstStyle/>
          <a:p>
            <a:fld id="{40A76F0C-0E7B-44E9-951C-4882B3CD3696}" type="slidenum">
              <a:rPr lang="en-US" smtClean="0"/>
              <a:t>22</a:t>
            </a:fld>
            <a:endParaRPr lang="en-US"/>
          </a:p>
        </p:txBody>
      </p:sp>
    </p:spTree>
    <p:extLst>
      <p:ext uri="{BB962C8B-B14F-4D97-AF65-F5344CB8AC3E}">
        <p14:creationId xmlns:p14="http://schemas.microsoft.com/office/powerpoint/2010/main" val="3612878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 (ADD MORE)</a:t>
            </a:r>
          </a:p>
        </p:txBody>
      </p:sp>
      <p:sp>
        <p:nvSpPr>
          <p:cNvPr id="4" name="Slide Number Placeholder 3"/>
          <p:cNvSpPr>
            <a:spLocks noGrp="1"/>
          </p:cNvSpPr>
          <p:nvPr>
            <p:ph type="sldNum" sz="quarter" idx="10"/>
          </p:nvPr>
        </p:nvSpPr>
        <p:spPr/>
        <p:txBody>
          <a:bodyPr/>
          <a:lstStyle/>
          <a:p>
            <a:fld id="{40A76F0C-0E7B-44E9-951C-4882B3CD3696}" type="slidenum">
              <a:rPr lang="en-US" smtClean="0"/>
              <a:t>23</a:t>
            </a:fld>
            <a:endParaRPr lang="en-US"/>
          </a:p>
        </p:txBody>
      </p:sp>
    </p:spTree>
    <p:extLst>
      <p:ext uri="{BB962C8B-B14F-4D97-AF65-F5344CB8AC3E}">
        <p14:creationId xmlns:p14="http://schemas.microsoft.com/office/powerpoint/2010/main" val="1930945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jed</a:t>
            </a:r>
            <a:endParaRPr lang="en-US" dirty="0"/>
          </a:p>
        </p:txBody>
      </p:sp>
      <p:sp>
        <p:nvSpPr>
          <p:cNvPr id="4" name="Slide Number Placeholder 3"/>
          <p:cNvSpPr>
            <a:spLocks noGrp="1"/>
          </p:cNvSpPr>
          <p:nvPr>
            <p:ph type="sldNum" sz="quarter" idx="10"/>
          </p:nvPr>
        </p:nvSpPr>
        <p:spPr/>
        <p:txBody>
          <a:bodyPr/>
          <a:lstStyle/>
          <a:p>
            <a:fld id="{40A76F0C-0E7B-44E9-951C-4882B3CD3696}" type="slidenum">
              <a:rPr lang="en-US" smtClean="0"/>
              <a:t>24</a:t>
            </a:fld>
            <a:endParaRPr lang="en-US"/>
          </a:p>
        </p:txBody>
      </p:sp>
    </p:spTree>
    <p:extLst>
      <p:ext uri="{BB962C8B-B14F-4D97-AF65-F5344CB8AC3E}">
        <p14:creationId xmlns:p14="http://schemas.microsoft.com/office/powerpoint/2010/main" val="3973647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a:t>
            </a:r>
          </a:p>
        </p:txBody>
      </p:sp>
      <p:sp>
        <p:nvSpPr>
          <p:cNvPr id="4" name="Slide Number Placeholder 3"/>
          <p:cNvSpPr>
            <a:spLocks noGrp="1"/>
          </p:cNvSpPr>
          <p:nvPr>
            <p:ph type="sldNum" sz="quarter" idx="10"/>
          </p:nvPr>
        </p:nvSpPr>
        <p:spPr/>
        <p:txBody>
          <a:bodyPr/>
          <a:lstStyle/>
          <a:p>
            <a:fld id="{40A76F0C-0E7B-44E9-951C-4882B3CD3696}" type="slidenum">
              <a:rPr lang="en-US" smtClean="0"/>
              <a:t>25</a:t>
            </a:fld>
            <a:endParaRPr lang="en-US"/>
          </a:p>
        </p:txBody>
      </p:sp>
    </p:spTree>
    <p:extLst>
      <p:ext uri="{BB962C8B-B14F-4D97-AF65-F5344CB8AC3E}">
        <p14:creationId xmlns:p14="http://schemas.microsoft.com/office/powerpoint/2010/main" val="233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ryan</a:t>
            </a:r>
            <a:endParaRPr lang="en-US" dirty="0"/>
          </a:p>
        </p:txBody>
      </p:sp>
      <p:sp>
        <p:nvSpPr>
          <p:cNvPr id="4" name="Slide Number Placeholder 3"/>
          <p:cNvSpPr>
            <a:spLocks noGrp="1"/>
          </p:cNvSpPr>
          <p:nvPr>
            <p:ph type="sldNum" sz="quarter" idx="10"/>
          </p:nvPr>
        </p:nvSpPr>
        <p:spPr/>
        <p:txBody>
          <a:bodyPr/>
          <a:lstStyle/>
          <a:p>
            <a:fld id="{40A76F0C-0E7B-44E9-951C-4882B3CD3696}" type="slidenum">
              <a:rPr lang="en-US" smtClean="0"/>
              <a:t>3</a:t>
            </a:fld>
            <a:endParaRPr lang="en-US"/>
          </a:p>
        </p:txBody>
      </p:sp>
    </p:spTree>
    <p:extLst>
      <p:ext uri="{BB962C8B-B14F-4D97-AF65-F5344CB8AC3E}">
        <p14:creationId xmlns:p14="http://schemas.microsoft.com/office/powerpoint/2010/main" val="3454466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Nick</a:t>
            </a:r>
          </a:p>
          <a:p>
            <a:endParaRPr lang="en-US" dirty="0" smtClean="0"/>
          </a:p>
          <a:p>
            <a:pPr>
              <a:buClr>
                <a:srgbClr val="002060"/>
              </a:buClr>
            </a:pPr>
            <a:r>
              <a:rPr lang="en-US" dirty="0" err="1" smtClean="0"/>
              <a:t>RecommendationsChlorine</a:t>
            </a:r>
            <a:r>
              <a:rPr lang="en-US" dirty="0" smtClean="0"/>
              <a:t> contact basins for future expansions</a:t>
            </a:r>
          </a:p>
          <a:p>
            <a:pPr>
              <a:buClr>
                <a:srgbClr val="002060"/>
              </a:buClr>
            </a:pPr>
            <a:r>
              <a:rPr lang="en-US" dirty="0" smtClean="0"/>
              <a:t>Using cogeneration by capturing biogas and using gas generators</a:t>
            </a:r>
          </a:p>
          <a:p>
            <a:pPr>
              <a:buClr>
                <a:srgbClr val="002060"/>
              </a:buClr>
            </a:pPr>
            <a:r>
              <a:rPr lang="en-US" dirty="0" smtClean="0"/>
              <a:t>Primary screens for future expansions to increase biogas production</a:t>
            </a:r>
          </a:p>
          <a:p>
            <a:pPr>
              <a:buClr>
                <a:srgbClr val="002060"/>
              </a:buClr>
            </a:pPr>
            <a:r>
              <a:rPr lang="en-US" dirty="0" smtClean="0"/>
              <a:t>Move toward net zero energy use</a:t>
            </a:r>
          </a:p>
          <a:p>
            <a:pPr>
              <a:buClr>
                <a:srgbClr val="002060"/>
              </a:buClr>
            </a:pPr>
            <a:r>
              <a:rPr lang="en-US" dirty="0" smtClean="0"/>
              <a:t>Direct potable reuse</a:t>
            </a:r>
          </a:p>
          <a:p>
            <a:endParaRPr lang="en-US" dirty="0" smtClean="0"/>
          </a:p>
        </p:txBody>
      </p:sp>
      <p:sp>
        <p:nvSpPr>
          <p:cNvPr id="4" name="Slide Number Placeholder 3"/>
          <p:cNvSpPr>
            <a:spLocks noGrp="1"/>
          </p:cNvSpPr>
          <p:nvPr>
            <p:ph type="sldNum" sz="quarter" idx="10"/>
          </p:nvPr>
        </p:nvSpPr>
        <p:spPr/>
        <p:txBody>
          <a:bodyPr/>
          <a:lstStyle/>
          <a:p>
            <a:fld id="{40A76F0C-0E7B-44E9-951C-4882B3CD3696}" type="slidenum">
              <a:rPr lang="en-US" smtClean="0"/>
              <a:t>26</a:t>
            </a:fld>
            <a:endParaRPr lang="en-US"/>
          </a:p>
        </p:txBody>
      </p:sp>
    </p:spTree>
    <p:extLst>
      <p:ext uri="{BB962C8B-B14F-4D97-AF65-F5344CB8AC3E}">
        <p14:creationId xmlns:p14="http://schemas.microsoft.com/office/powerpoint/2010/main" val="1038809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maxwell</a:t>
            </a:r>
            <a:endParaRPr lang="en-US" dirty="0"/>
          </a:p>
        </p:txBody>
      </p:sp>
      <p:sp>
        <p:nvSpPr>
          <p:cNvPr id="4" name="Slide Number Placeholder 3"/>
          <p:cNvSpPr>
            <a:spLocks noGrp="1"/>
          </p:cNvSpPr>
          <p:nvPr>
            <p:ph type="sldNum" sz="quarter" idx="10"/>
          </p:nvPr>
        </p:nvSpPr>
        <p:spPr/>
        <p:txBody>
          <a:bodyPr/>
          <a:lstStyle/>
          <a:p>
            <a:fld id="{40A76F0C-0E7B-44E9-951C-4882B3CD3696}" type="slidenum">
              <a:rPr lang="en-US" smtClean="0"/>
              <a:t>27</a:t>
            </a:fld>
            <a:endParaRPr lang="en-US"/>
          </a:p>
        </p:txBody>
      </p:sp>
    </p:spTree>
    <p:extLst>
      <p:ext uri="{BB962C8B-B14F-4D97-AF65-F5344CB8AC3E}">
        <p14:creationId xmlns:p14="http://schemas.microsoft.com/office/powerpoint/2010/main" val="922064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a:t>
            </a:r>
          </a:p>
        </p:txBody>
      </p:sp>
      <p:sp>
        <p:nvSpPr>
          <p:cNvPr id="4" name="Slide Number Placeholder 3"/>
          <p:cNvSpPr>
            <a:spLocks noGrp="1"/>
          </p:cNvSpPr>
          <p:nvPr>
            <p:ph type="sldNum" sz="quarter" idx="10"/>
          </p:nvPr>
        </p:nvSpPr>
        <p:spPr/>
        <p:txBody>
          <a:bodyPr/>
          <a:lstStyle/>
          <a:p>
            <a:fld id="{40A76F0C-0E7B-44E9-951C-4882B3CD3696}" type="slidenum">
              <a:rPr lang="en-US" smtClean="0"/>
              <a:t>28</a:t>
            </a:fld>
            <a:endParaRPr lang="en-US"/>
          </a:p>
        </p:txBody>
      </p:sp>
    </p:spTree>
    <p:extLst>
      <p:ext uri="{BB962C8B-B14F-4D97-AF65-F5344CB8AC3E}">
        <p14:creationId xmlns:p14="http://schemas.microsoft.com/office/powerpoint/2010/main" val="3490815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a:t>
            </a:r>
          </a:p>
        </p:txBody>
      </p:sp>
      <p:sp>
        <p:nvSpPr>
          <p:cNvPr id="4" name="Slide Number Placeholder 3"/>
          <p:cNvSpPr>
            <a:spLocks noGrp="1"/>
          </p:cNvSpPr>
          <p:nvPr>
            <p:ph type="sldNum" sz="quarter" idx="10"/>
          </p:nvPr>
        </p:nvSpPr>
        <p:spPr/>
        <p:txBody>
          <a:bodyPr/>
          <a:lstStyle/>
          <a:p>
            <a:fld id="{40A76F0C-0E7B-44E9-951C-4882B3CD3696}" type="slidenum">
              <a:rPr lang="en-US" smtClean="0"/>
              <a:t>29</a:t>
            </a:fld>
            <a:endParaRPr lang="en-US"/>
          </a:p>
        </p:txBody>
      </p:sp>
    </p:spTree>
    <p:extLst>
      <p:ext uri="{BB962C8B-B14F-4D97-AF65-F5344CB8AC3E}">
        <p14:creationId xmlns:p14="http://schemas.microsoft.com/office/powerpoint/2010/main" val="1602173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a:t>
            </a:r>
          </a:p>
        </p:txBody>
      </p:sp>
      <p:sp>
        <p:nvSpPr>
          <p:cNvPr id="4" name="Slide Number Placeholder 3"/>
          <p:cNvSpPr>
            <a:spLocks noGrp="1"/>
          </p:cNvSpPr>
          <p:nvPr>
            <p:ph type="sldNum" sz="quarter" idx="10"/>
          </p:nvPr>
        </p:nvSpPr>
        <p:spPr/>
        <p:txBody>
          <a:bodyPr/>
          <a:lstStyle/>
          <a:p>
            <a:fld id="{40A76F0C-0E7B-44E9-951C-4882B3CD3696}" type="slidenum">
              <a:rPr lang="en-US" smtClean="0"/>
              <a:t>30</a:t>
            </a:fld>
            <a:endParaRPr lang="en-US"/>
          </a:p>
        </p:txBody>
      </p:sp>
    </p:spTree>
    <p:extLst>
      <p:ext uri="{BB962C8B-B14F-4D97-AF65-F5344CB8AC3E}">
        <p14:creationId xmlns:p14="http://schemas.microsoft.com/office/powerpoint/2010/main" val="3976576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ryan</a:t>
            </a:r>
            <a:endParaRPr lang="en-US" dirty="0"/>
          </a:p>
        </p:txBody>
      </p:sp>
      <p:sp>
        <p:nvSpPr>
          <p:cNvPr id="4" name="Slide Number Placeholder 3"/>
          <p:cNvSpPr>
            <a:spLocks noGrp="1"/>
          </p:cNvSpPr>
          <p:nvPr>
            <p:ph type="sldNum" sz="quarter" idx="10"/>
          </p:nvPr>
        </p:nvSpPr>
        <p:spPr/>
        <p:txBody>
          <a:bodyPr/>
          <a:lstStyle/>
          <a:p>
            <a:fld id="{40A76F0C-0E7B-44E9-951C-4882B3CD3696}" type="slidenum">
              <a:rPr lang="en-US" smtClean="0"/>
              <a:t>4</a:t>
            </a:fld>
            <a:endParaRPr lang="en-US"/>
          </a:p>
        </p:txBody>
      </p:sp>
    </p:spTree>
    <p:extLst>
      <p:ext uri="{BB962C8B-B14F-4D97-AF65-F5344CB8AC3E}">
        <p14:creationId xmlns:p14="http://schemas.microsoft.com/office/powerpoint/2010/main" val="428961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ryan</a:t>
            </a:r>
            <a:endParaRPr lang="en-US" dirty="0"/>
          </a:p>
        </p:txBody>
      </p:sp>
      <p:sp>
        <p:nvSpPr>
          <p:cNvPr id="4" name="Slide Number Placeholder 3"/>
          <p:cNvSpPr>
            <a:spLocks noGrp="1"/>
          </p:cNvSpPr>
          <p:nvPr>
            <p:ph type="sldNum" sz="quarter" idx="10"/>
          </p:nvPr>
        </p:nvSpPr>
        <p:spPr/>
        <p:txBody>
          <a:bodyPr/>
          <a:lstStyle/>
          <a:p>
            <a:fld id="{40A76F0C-0E7B-44E9-951C-4882B3CD3696}" type="slidenum">
              <a:rPr lang="en-US" smtClean="0"/>
              <a:t>5</a:t>
            </a:fld>
            <a:endParaRPr lang="en-US"/>
          </a:p>
        </p:txBody>
      </p:sp>
    </p:spTree>
    <p:extLst>
      <p:ext uri="{BB962C8B-B14F-4D97-AF65-F5344CB8AC3E}">
        <p14:creationId xmlns:p14="http://schemas.microsoft.com/office/powerpoint/2010/main" val="2841851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Ryan (ADD IN EXISTING TREATMENT</a:t>
            </a:r>
            <a:r>
              <a:rPr lang="en-US" baseline="0" dirty="0"/>
              <a:t> PROCESS UNITS BULLET POINTS)</a:t>
            </a:r>
            <a:endParaRPr lang="en-US" dirty="0"/>
          </a:p>
        </p:txBody>
      </p:sp>
      <p:sp>
        <p:nvSpPr>
          <p:cNvPr id="4" name="Slide Number Placeholder 3"/>
          <p:cNvSpPr>
            <a:spLocks noGrp="1"/>
          </p:cNvSpPr>
          <p:nvPr>
            <p:ph type="sldNum" sz="quarter" idx="10"/>
          </p:nvPr>
        </p:nvSpPr>
        <p:spPr/>
        <p:txBody>
          <a:bodyPr/>
          <a:lstStyle/>
          <a:p>
            <a:fld id="{40A76F0C-0E7B-44E9-951C-4882B3CD3696}" type="slidenum">
              <a:rPr lang="en-US" smtClean="0"/>
              <a:t>6</a:t>
            </a:fld>
            <a:endParaRPr lang="en-US"/>
          </a:p>
        </p:txBody>
      </p:sp>
    </p:spTree>
    <p:extLst>
      <p:ext uri="{BB962C8B-B14F-4D97-AF65-F5344CB8AC3E}">
        <p14:creationId xmlns:p14="http://schemas.microsoft.com/office/powerpoint/2010/main" val="2596808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jed</a:t>
            </a:r>
            <a:endParaRPr lang="en-US" dirty="0"/>
          </a:p>
        </p:txBody>
      </p:sp>
      <p:sp>
        <p:nvSpPr>
          <p:cNvPr id="4" name="Slide Number Placeholder 3"/>
          <p:cNvSpPr>
            <a:spLocks noGrp="1"/>
          </p:cNvSpPr>
          <p:nvPr>
            <p:ph type="sldNum" sz="quarter" idx="10"/>
          </p:nvPr>
        </p:nvSpPr>
        <p:spPr/>
        <p:txBody>
          <a:bodyPr/>
          <a:lstStyle/>
          <a:p>
            <a:fld id="{40A76F0C-0E7B-44E9-951C-4882B3CD3696}" type="slidenum">
              <a:rPr lang="en-US" smtClean="0"/>
              <a:t>7</a:t>
            </a:fld>
            <a:endParaRPr lang="en-US"/>
          </a:p>
        </p:txBody>
      </p:sp>
    </p:spTree>
    <p:extLst>
      <p:ext uri="{BB962C8B-B14F-4D97-AF65-F5344CB8AC3E}">
        <p14:creationId xmlns:p14="http://schemas.microsoft.com/office/powerpoint/2010/main" val="530383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a:t>
            </a:r>
          </a:p>
        </p:txBody>
      </p:sp>
      <p:sp>
        <p:nvSpPr>
          <p:cNvPr id="4" name="Slide Number Placeholder 3"/>
          <p:cNvSpPr>
            <a:spLocks noGrp="1"/>
          </p:cNvSpPr>
          <p:nvPr>
            <p:ph type="sldNum" sz="quarter" idx="10"/>
          </p:nvPr>
        </p:nvSpPr>
        <p:spPr/>
        <p:txBody>
          <a:bodyPr/>
          <a:lstStyle/>
          <a:p>
            <a:fld id="{40A76F0C-0E7B-44E9-951C-4882B3CD3696}" type="slidenum">
              <a:rPr lang="en-US" smtClean="0"/>
              <a:t>8</a:t>
            </a:fld>
            <a:endParaRPr lang="en-US"/>
          </a:p>
        </p:txBody>
      </p:sp>
    </p:spTree>
    <p:extLst>
      <p:ext uri="{BB962C8B-B14F-4D97-AF65-F5344CB8AC3E}">
        <p14:creationId xmlns:p14="http://schemas.microsoft.com/office/powerpoint/2010/main" val="2972181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a:t>
            </a:r>
          </a:p>
        </p:txBody>
      </p:sp>
      <p:sp>
        <p:nvSpPr>
          <p:cNvPr id="4" name="Slide Number Placeholder 3"/>
          <p:cNvSpPr>
            <a:spLocks noGrp="1"/>
          </p:cNvSpPr>
          <p:nvPr>
            <p:ph type="sldNum" sz="quarter" idx="10"/>
          </p:nvPr>
        </p:nvSpPr>
        <p:spPr/>
        <p:txBody>
          <a:bodyPr/>
          <a:lstStyle/>
          <a:p>
            <a:fld id="{40A76F0C-0E7B-44E9-951C-4882B3CD3696}" type="slidenum">
              <a:rPr lang="en-US" smtClean="0"/>
              <a:t>9</a:t>
            </a:fld>
            <a:endParaRPr lang="en-US"/>
          </a:p>
        </p:txBody>
      </p:sp>
    </p:spTree>
    <p:extLst>
      <p:ext uri="{BB962C8B-B14F-4D97-AF65-F5344CB8AC3E}">
        <p14:creationId xmlns:p14="http://schemas.microsoft.com/office/powerpoint/2010/main" val="2001052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a:t>
            </a:r>
          </a:p>
        </p:txBody>
      </p:sp>
      <p:sp>
        <p:nvSpPr>
          <p:cNvPr id="4" name="Slide Number Placeholder 3"/>
          <p:cNvSpPr>
            <a:spLocks noGrp="1"/>
          </p:cNvSpPr>
          <p:nvPr>
            <p:ph type="sldNum" sz="quarter" idx="10"/>
          </p:nvPr>
        </p:nvSpPr>
        <p:spPr/>
        <p:txBody>
          <a:bodyPr/>
          <a:lstStyle/>
          <a:p>
            <a:fld id="{40A76F0C-0E7B-44E9-951C-4882B3CD3696}" type="slidenum">
              <a:rPr lang="en-US" smtClean="0"/>
              <a:t>10</a:t>
            </a:fld>
            <a:endParaRPr lang="en-US"/>
          </a:p>
        </p:txBody>
      </p:sp>
    </p:spTree>
    <p:extLst>
      <p:ext uri="{BB962C8B-B14F-4D97-AF65-F5344CB8AC3E}">
        <p14:creationId xmlns:p14="http://schemas.microsoft.com/office/powerpoint/2010/main" val="401872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59DF65-642B-4D81-A592-AFE8E058DE21}" type="datetime1">
              <a:rPr lang="en-US" smtClean="0"/>
              <a:t>5/9/2018</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48734F21-C3D9-4E05-83BC-28474BE3192D}" type="slidenum">
              <a:rPr lang="en-US" smtClean="0"/>
              <a:t>‹#›</a:t>
            </a:fld>
            <a:endParaRPr lang="en-US"/>
          </a:p>
        </p:txBody>
      </p:sp>
    </p:spTree>
    <p:extLst>
      <p:ext uri="{BB962C8B-B14F-4D97-AF65-F5344CB8AC3E}">
        <p14:creationId xmlns:p14="http://schemas.microsoft.com/office/powerpoint/2010/main" val="2630500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C43FB9-1559-4D73-A016-798D322B5B74}" type="datetime1">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34F21-C3D9-4E05-83BC-28474BE3192D}" type="slidenum">
              <a:rPr lang="en-US" smtClean="0"/>
              <a:t>‹#›</a:t>
            </a:fld>
            <a:endParaRPr lang="en-US"/>
          </a:p>
        </p:txBody>
      </p:sp>
    </p:spTree>
    <p:extLst>
      <p:ext uri="{BB962C8B-B14F-4D97-AF65-F5344CB8AC3E}">
        <p14:creationId xmlns:p14="http://schemas.microsoft.com/office/powerpoint/2010/main" val="3121596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29442-AF2C-4E79-AA2E-8220C5BF2F56}"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34F21-C3D9-4E05-83BC-28474BE3192D}" type="slidenum">
              <a:rPr lang="en-US" smtClean="0"/>
              <a:t>‹#›</a:t>
            </a:fld>
            <a:endParaRPr lang="en-US"/>
          </a:p>
        </p:txBody>
      </p:sp>
    </p:spTree>
    <p:extLst>
      <p:ext uri="{BB962C8B-B14F-4D97-AF65-F5344CB8AC3E}">
        <p14:creationId xmlns:p14="http://schemas.microsoft.com/office/powerpoint/2010/main" val="1329665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ED346A-82B4-4EBB-9747-8FB5E62598D1}"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34F21-C3D9-4E05-83BC-28474BE3192D}" type="slidenum">
              <a:rPr lang="en-US" smtClean="0"/>
              <a:t>‹#›</a:t>
            </a:fld>
            <a:endParaRPr lang="en-US"/>
          </a:p>
        </p:txBody>
      </p:sp>
    </p:spTree>
    <p:extLst>
      <p:ext uri="{BB962C8B-B14F-4D97-AF65-F5344CB8AC3E}">
        <p14:creationId xmlns:p14="http://schemas.microsoft.com/office/powerpoint/2010/main" val="673491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3B48DB-217A-48CA-B20E-861CC5095F5B}"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34F21-C3D9-4E05-83BC-28474BE3192D}" type="slidenum">
              <a:rPr lang="en-US" smtClean="0"/>
              <a:t>‹#›</a:t>
            </a:fld>
            <a:endParaRPr lang="en-US"/>
          </a:p>
        </p:txBody>
      </p:sp>
    </p:spTree>
    <p:extLst>
      <p:ext uri="{BB962C8B-B14F-4D97-AF65-F5344CB8AC3E}">
        <p14:creationId xmlns:p14="http://schemas.microsoft.com/office/powerpoint/2010/main" val="3816431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251989-9ECE-4BAB-B8B8-2FC24F3F573B}"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34F21-C3D9-4E05-83BC-28474BE3192D}" type="slidenum">
              <a:rPr lang="en-US" smtClean="0"/>
              <a:t>‹#›</a:t>
            </a:fld>
            <a:endParaRPr lang="en-US"/>
          </a:p>
        </p:txBody>
      </p:sp>
    </p:spTree>
    <p:extLst>
      <p:ext uri="{BB962C8B-B14F-4D97-AF65-F5344CB8AC3E}">
        <p14:creationId xmlns:p14="http://schemas.microsoft.com/office/powerpoint/2010/main" val="4149300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674614-F118-40F2-87B7-15273886A805}"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34F21-C3D9-4E05-83BC-28474BE3192D}" type="slidenum">
              <a:rPr lang="en-US" smtClean="0"/>
              <a:t>‹#›</a:t>
            </a:fld>
            <a:endParaRPr lang="en-US"/>
          </a:p>
        </p:txBody>
      </p:sp>
    </p:spTree>
    <p:extLst>
      <p:ext uri="{BB962C8B-B14F-4D97-AF65-F5344CB8AC3E}">
        <p14:creationId xmlns:p14="http://schemas.microsoft.com/office/powerpoint/2010/main" val="416058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292C4A-C61A-4FA0-8959-4CB8AAD8D22A}"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34F21-C3D9-4E05-83BC-28474BE3192D}" type="slidenum">
              <a:rPr lang="en-US" smtClean="0"/>
              <a:t>‹#›</a:t>
            </a:fld>
            <a:endParaRPr lang="en-US"/>
          </a:p>
        </p:txBody>
      </p:sp>
    </p:spTree>
    <p:extLst>
      <p:ext uri="{BB962C8B-B14F-4D97-AF65-F5344CB8AC3E}">
        <p14:creationId xmlns:p14="http://schemas.microsoft.com/office/powerpoint/2010/main" val="4234099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D7D396-00F6-4BD8-BDCD-13F43C848622}"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34F21-C3D9-4E05-83BC-28474BE3192D}" type="slidenum">
              <a:rPr lang="en-US" smtClean="0"/>
              <a:t>‹#›</a:t>
            </a:fld>
            <a:endParaRPr lang="en-US"/>
          </a:p>
        </p:txBody>
      </p:sp>
    </p:spTree>
    <p:extLst>
      <p:ext uri="{BB962C8B-B14F-4D97-AF65-F5344CB8AC3E}">
        <p14:creationId xmlns:p14="http://schemas.microsoft.com/office/powerpoint/2010/main" val="3311114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41C630-AB27-4CBE-B1C6-9DCDF5862001}"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48734F21-C3D9-4E05-83BC-28474BE3192D}" type="slidenum">
              <a:rPr lang="en-US" smtClean="0"/>
              <a:t>‹#›</a:t>
            </a:fld>
            <a:endParaRPr lang="en-US"/>
          </a:p>
        </p:txBody>
      </p:sp>
    </p:spTree>
    <p:extLst>
      <p:ext uri="{BB962C8B-B14F-4D97-AF65-F5344CB8AC3E}">
        <p14:creationId xmlns:p14="http://schemas.microsoft.com/office/powerpoint/2010/main" val="342862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59B229-60C3-4878-8503-7AE19CE381CB}"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34F21-C3D9-4E05-83BC-28474BE3192D}" type="slidenum">
              <a:rPr lang="en-US" smtClean="0"/>
              <a:t>‹#›</a:t>
            </a:fld>
            <a:endParaRPr lang="en-US"/>
          </a:p>
        </p:txBody>
      </p:sp>
    </p:spTree>
    <p:extLst>
      <p:ext uri="{BB962C8B-B14F-4D97-AF65-F5344CB8AC3E}">
        <p14:creationId xmlns:p14="http://schemas.microsoft.com/office/powerpoint/2010/main" val="1689982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77BF81-176F-419F-9162-F7ADC50F0720}" type="datetime1">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34F21-C3D9-4E05-83BC-28474BE3192D}" type="slidenum">
              <a:rPr lang="en-US" smtClean="0"/>
              <a:t>‹#›</a:t>
            </a:fld>
            <a:endParaRPr lang="en-US"/>
          </a:p>
        </p:txBody>
      </p:sp>
    </p:spTree>
    <p:extLst>
      <p:ext uri="{BB962C8B-B14F-4D97-AF65-F5344CB8AC3E}">
        <p14:creationId xmlns:p14="http://schemas.microsoft.com/office/powerpoint/2010/main" val="350531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625106-9CC9-4032-BEE7-B69ED753D9DE}" type="datetime1">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734F21-C3D9-4E05-83BC-28474BE3192D}" type="slidenum">
              <a:rPr lang="en-US" smtClean="0"/>
              <a:t>‹#›</a:t>
            </a:fld>
            <a:endParaRPr lang="en-US"/>
          </a:p>
        </p:txBody>
      </p:sp>
    </p:spTree>
    <p:extLst>
      <p:ext uri="{BB962C8B-B14F-4D97-AF65-F5344CB8AC3E}">
        <p14:creationId xmlns:p14="http://schemas.microsoft.com/office/powerpoint/2010/main" val="1734400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0CDC51-8CDC-43EB-A60E-89F1AF18E790}" type="datetime1">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34F21-C3D9-4E05-83BC-28474BE3192D}" type="slidenum">
              <a:rPr lang="en-US" smtClean="0"/>
              <a:t>‹#›</a:t>
            </a:fld>
            <a:endParaRPr lang="en-US"/>
          </a:p>
        </p:txBody>
      </p:sp>
    </p:spTree>
    <p:extLst>
      <p:ext uri="{BB962C8B-B14F-4D97-AF65-F5344CB8AC3E}">
        <p14:creationId xmlns:p14="http://schemas.microsoft.com/office/powerpoint/2010/main" val="428463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957B5-136B-4700-9D05-E87EBACC329A}" type="datetime1">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734F21-C3D9-4E05-83BC-28474BE3192D}" type="slidenum">
              <a:rPr lang="en-US" smtClean="0"/>
              <a:t>‹#›</a:t>
            </a:fld>
            <a:endParaRPr lang="en-US"/>
          </a:p>
        </p:txBody>
      </p:sp>
    </p:spTree>
    <p:extLst>
      <p:ext uri="{BB962C8B-B14F-4D97-AF65-F5344CB8AC3E}">
        <p14:creationId xmlns:p14="http://schemas.microsoft.com/office/powerpoint/2010/main" val="651802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189420D-D5C4-4119-B2AF-373C2DDC4791}" type="datetime1">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34F21-C3D9-4E05-83BC-28474BE3192D}" type="slidenum">
              <a:rPr lang="en-US" smtClean="0"/>
              <a:t>‹#›</a:t>
            </a:fld>
            <a:endParaRPr lang="en-US"/>
          </a:p>
        </p:txBody>
      </p:sp>
    </p:spTree>
    <p:extLst>
      <p:ext uri="{BB962C8B-B14F-4D97-AF65-F5344CB8AC3E}">
        <p14:creationId xmlns:p14="http://schemas.microsoft.com/office/powerpoint/2010/main" val="1433418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4FB17AF-6969-43D0-B957-9C6AB348B66A}" type="datetime1">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34F21-C3D9-4E05-83BC-28474BE3192D}" type="slidenum">
              <a:rPr lang="en-US" smtClean="0"/>
              <a:t>‹#›</a:t>
            </a:fld>
            <a:endParaRPr lang="en-US"/>
          </a:p>
        </p:txBody>
      </p:sp>
    </p:spTree>
    <p:extLst>
      <p:ext uri="{BB962C8B-B14F-4D97-AF65-F5344CB8AC3E}">
        <p14:creationId xmlns:p14="http://schemas.microsoft.com/office/powerpoint/2010/main" val="2919490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CD0059-BD72-4686-BEB3-68B96F8521CD}" type="datetime1">
              <a:rPr lang="en-US" smtClean="0"/>
              <a:t>5/9/2018</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734F21-C3D9-4E05-83BC-28474BE3192D}" type="slidenum">
              <a:rPr lang="en-US" smtClean="0"/>
              <a:t>‹#›</a:t>
            </a:fld>
            <a:endParaRPr lang="en-US"/>
          </a:p>
        </p:txBody>
      </p:sp>
    </p:spTree>
    <p:extLst>
      <p:ext uri="{BB962C8B-B14F-4D97-AF65-F5344CB8AC3E}">
        <p14:creationId xmlns:p14="http://schemas.microsoft.com/office/powerpoint/2010/main" val="1525082130"/>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 id="2147484094" r:id="rId15"/>
    <p:sldLayoutId id="2147484095" r:id="rId16"/>
    <p:sldLayoutId id="2147484096"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34453" y="2506662"/>
            <a:ext cx="10515600" cy="1932991"/>
          </a:xfrm>
        </p:spPr>
        <p:txBody>
          <a:bodyPr>
            <a:normAutofit lnSpcReduction="10000"/>
          </a:bodyPr>
          <a:lstStyle/>
          <a:p>
            <a:pPr marL="0" indent="0" algn="r">
              <a:buNone/>
            </a:pPr>
            <a:r>
              <a:rPr lang="en-US" sz="3200" dirty="0">
                <a:solidFill>
                  <a:srgbClr val="E0E523"/>
                </a:solidFill>
              </a:rPr>
              <a:t>By: Nicholas Babcock, Jed Ward, Maxwell Ward, Ryan Winter</a:t>
            </a:r>
          </a:p>
          <a:p>
            <a:pPr marL="0" indent="0" algn="r">
              <a:buNone/>
            </a:pPr>
            <a:r>
              <a:rPr lang="en-US" sz="3200" dirty="0">
                <a:solidFill>
                  <a:srgbClr val="E0E523"/>
                </a:solidFill>
              </a:rPr>
              <a:t>Northern Arizona University</a:t>
            </a:r>
          </a:p>
          <a:p>
            <a:pPr marL="0" indent="0" algn="r">
              <a:buNone/>
            </a:pPr>
            <a:r>
              <a:rPr lang="en-US" sz="3200" dirty="0">
                <a:solidFill>
                  <a:srgbClr val="E0E523"/>
                </a:solidFill>
              </a:rPr>
              <a:t>2018</a:t>
            </a:r>
          </a:p>
          <a:p>
            <a:endParaRPr lang="en-US" dirty="0"/>
          </a:p>
        </p:txBody>
      </p:sp>
      <p:pic>
        <p:nvPicPr>
          <p:cNvPr id="5" name="Picture 4"/>
          <p:cNvPicPr>
            <a:picLocks noChangeAspect="1"/>
          </p:cNvPicPr>
          <p:nvPr/>
        </p:nvPicPr>
        <p:blipFill>
          <a:blip r:embed="rId3"/>
          <a:stretch>
            <a:fillRect/>
          </a:stretch>
        </p:blipFill>
        <p:spPr>
          <a:xfrm>
            <a:off x="304178" y="4567462"/>
            <a:ext cx="2535276" cy="1171867"/>
          </a:xfrm>
          <a:prstGeom prst="rect">
            <a:avLst/>
          </a:prstGeom>
          <a:effectLst>
            <a:outerShdw blurRad="50800" dist="38100" dir="13500000" algn="br" rotWithShape="0">
              <a:prstClr val="black">
                <a:alpha val="40000"/>
              </a:prstClr>
            </a:outerShdw>
          </a:effectLst>
        </p:spPr>
      </p:pic>
      <p:pic>
        <p:nvPicPr>
          <p:cNvPr id="6" name="Picture 5"/>
          <p:cNvPicPr>
            <a:picLocks noChangeAspect="1"/>
          </p:cNvPicPr>
          <p:nvPr/>
        </p:nvPicPr>
        <p:blipFill>
          <a:blip r:embed="rId4"/>
          <a:stretch>
            <a:fillRect/>
          </a:stretch>
        </p:blipFill>
        <p:spPr>
          <a:xfrm>
            <a:off x="3447280" y="5070172"/>
            <a:ext cx="2953520" cy="669157"/>
          </a:xfrm>
          <a:prstGeom prst="rect">
            <a:avLst/>
          </a:prstGeom>
          <a:effectLst>
            <a:outerShdw blurRad="50800" dist="38100" dir="13500000" algn="br" rotWithShape="0">
              <a:prstClr val="black">
                <a:alpha val="40000"/>
              </a:prstClr>
            </a:outerShdw>
          </a:effectLst>
        </p:spPr>
      </p:pic>
      <p:pic>
        <p:nvPicPr>
          <p:cNvPr id="7" name="Picture 6"/>
          <p:cNvPicPr>
            <a:picLocks noChangeAspect="1"/>
          </p:cNvPicPr>
          <p:nvPr/>
        </p:nvPicPr>
        <p:blipFill>
          <a:blip r:embed="rId5"/>
          <a:stretch>
            <a:fillRect/>
          </a:stretch>
        </p:blipFill>
        <p:spPr>
          <a:xfrm>
            <a:off x="6785813" y="5146447"/>
            <a:ext cx="4957008" cy="516605"/>
          </a:xfrm>
          <a:prstGeom prst="rect">
            <a:avLst/>
          </a:prstGeom>
          <a:effectLst>
            <a:outerShdw blurRad="50800" dist="38100" dir="13500000" algn="br" rotWithShape="0">
              <a:prstClr val="black">
                <a:alpha val="40000"/>
              </a:prstClr>
            </a:outerShdw>
          </a:effectLst>
        </p:spPr>
      </p:pic>
      <p:sp>
        <p:nvSpPr>
          <p:cNvPr id="2" name="TextBox 1">
            <a:extLst>
              <a:ext uri="{FF2B5EF4-FFF2-40B4-BE49-F238E27FC236}">
                <a16:creationId xmlns:a16="http://schemas.microsoft.com/office/drawing/2014/main" id="{E71E4489-185F-47EE-8E9F-68BCF5EFDD5E}"/>
              </a:ext>
            </a:extLst>
          </p:cNvPr>
          <p:cNvSpPr txBox="1"/>
          <p:nvPr/>
        </p:nvSpPr>
        <p:spPr>
          <a:xfrm>
            <a:off x="6400800" y="3564292"/>
            <a:ext cx="5038531" cy="523220"/>
          </a:xfrm>
          <a:prstGeom prst="rect">
            <a:avLst/>
          </a:prstGeom>
          <a:noFill/>
        </p:spPr>
        <p:txBody>
          <a:bodyPr wrap="square" rtlCol="0">
            <a:spAutoFit/>
          </a:bodyPr>
          <a:lstStyle/>
          <a:p>
            <a:r>
              <a:rPr lang="en-US" sz="2800" dirty="0">
                <a:solidFill>
                  <a:srgbClr val="E0E523"/>
                </a:solidFill>
              </a:rPr>
              <a:t>UGRAD Presentation 04/27/</a:t>
            </a:r>
          </a:p>
        </p:txBody>
      </p:sp>
    </p:spTree>
    <p:extLst>
      <p:ext uri="{BB962C8B-B14F-4D97-AF65-F5344CB8AC3E}">
        <p14:creationId xmlns:p14="http://schemas.microsoft.com/office/powerpoint/2010/main" val="4127967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CRITERIA</a:t>
            </a:r>
          </a:p>
        </p:txBody>
      </p:sp>
      <p:sp>
        <p:nvSpPr>
          <p:cNvPr id="3" name="Content Placeholder 2"/>
          <p:cNvSpPr>
            <a:spLocks noGrp="1"/>
          </p:cNvSpPr>
          <p:nvPr>
            <p:ph idx="1"/>
          </p:nvPr>
        </p:nvSpPr>
        <p:spPr/>
        <p:txBody>
          <a:bodyPr>
            <a:normAutofit fontScale="77500" lnSpcReduction="20000"/>
          </a:bodyPr>
          <a:lstStyle/>
          <a:p>
            <a:pPr>
              <a:buClr>
                <a:srgbClr val="002060"/>
              </a:buClr>
            </a:pPr>
            <a:r>
              <a:rPr lang="en-US" sz="3100" dirty="0"/>
              <a:t>Various alternatives that fit the threshold criteria of meeting the required capacity, fitting within the area of the plant, and being readily available were analyzed in decision matrices with five criteria</a:t>
            </a:r>
          </a:p>
          <a:p>
            <a:pPr marL="914400" lvl="1" indent="-457200">
              <a:buClr>
                <a:srgbClr val="002060"/>
              </a:buClr>
              <a:buFont typeface="+mj-lt"/>
              <a:buAutoNum type="arabicPeriod"/>
            </a:pPr>
            <a:r>
              <a:rPr lang="en-US" sz="2800" dirty="0"/>
              <a:t>Life cycle cost</a:t>
            </a:r>
          </a:p>
          <a:p>
            <a:pPr marL="914400" lvl="1" indent="-457200">
              <a:buClr>
                <a:srgbClr val="002060"/>
              </a:buClr>
              <a:buFont typeface="+mj-lt"/>
              <a:buAutoNum type="arabicPeriod"/>
            </a:pPr>
            <a:r>
              <a:rPr lang="en-US" sz="2800" dirty="0"/>
              <a:t>Feasibility/ Constructability</a:t>
            </a:r>
          </a:p>
          <a:p>
            <a:pPr marL="914400" lvl="1" indent="-457200">
              <a:buClr>
                <a:srgbClr val="002060"/>
              </a:buClr>
              <a:buFont typeface="+mj-lt"/>
              <a:buAutoNum type="arabicPeriod"/>
            </a:pPr>
            <a:r>
              <a:rPr lang="en-US" sz="2800" dirty="0"/>
              <a:t>Efficiency Improvements</a:t>
            </a:r>
          </a:p>
          <a:p>
            <a:pPr marL="914400" lvl="1" indent="-457200">
              <a:buClr>
                <a:srgbClr val="002060"/>
              </a:buClr>
              <a:buFont typeface="+mj-lt"/>
              <a:buAutoNum type="arabicPeriod"/>
            </a:pPr>
            <a:r>
              <a:rPr lang="en-US" sz="2800" dirty="0"/>
              <a:t>Social Impacts</a:t>
            </a:r>
          </a:p>
          <a:p>
            <a:pPr marL="914400" lvl="1" indent="-457200">
              <a:buClr>
                <a:srgbClr val="002060"/>
              </a:buClr>
              <a:buFont typeface="+mj-lt"/>
              <a:buAutoNum type="arabicPeriod"/>
            </a:pPr>
            <a:r>
              <a:rPr lang="en-US" sz="2800" dirty="0"/>
              <a:t>Operations and Maintenance (O&amp;M)</a:t>
            </a:r>
          </a:p>
          <a:p>
            <a:endParaRPr lang="en-US" dirty="0"/>
          </a:p>
        </p:txBody>
      </p:sp>
      <p:sp>
        <p:nvSpPr>
          <p:cNvPr id="4" name="Slide Number Placeholder 3"/>
          <p:cNvSpPr>
            <a:spLocks noGrp="1"/>
          </p:cNvSpPr>
          <p:nvPr>
            <p:ph type="sldNum" sz="quarter" idx="12"/>
          </p:nvPr>
        </p:nvSpPr>
        <p:spPr/>
        <p:txBody>
          <a:bodyPr/>
          <a:lstStyle/>
          <a:p>
            <a:fld id="{48734F21-C3D9-4E05-83BC-28474BE3192D}" type="slidenum">
              <a:rPr lang="en-US" sz="2000" smtClean="0"/>
              <a:t>10</a:t>
            </a:fld>
            <a:endParaRPr lang="en-US" sz="2000" dirty="0"/>
          </a:p>
        </p:txBody>
      </p:sp>
    </p:spTree>
    <p:extLst>
      <p:ext uri="{BB962C8B-B14F-4D97-AF65-F5344CB8AC3E}">
        <p14:creationId xmlns:p14="http://schemas.microsoft.com/office/powerpoint/2010/main" val="3337933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 FOR UNIT IMPROVEMENTS</a:t>
            </a:r>
          </a:p>
        </p:txBody>
      </p:sp>
      <p:sp>
        <p:nvSpPr>
          <p:cNvPr id="3" name="Content Placeholder 2"/>
          <p:cNvSpPr>
            <a:spLocks noGrp="1"/>
          </p:cNvSpPr>
          <p:nvPr>
            <p:ph idx="1"/>
          </p:nvPr>
        </p:nvSpPr>
        <p:spPr>
          <a:xfrm>
            <a:off x="1484311" y="1760243"/>
            <a:ext cx="10018713" cy="3124201"/>
          </a:xfrm>
        </p:spPr>
        <p:txBody>
          <a:bodyPr/>
          <a:lstStyle/>
          <a:p>
            <a:pPr>
              <a:buClr>
                <a:srgbClr val="002060"/>
              </a:buClr>
            </a:pPr>
            <a:r>
              <a:rPr lang="en-US" dirty="0"/>
              <a:t>Existing units at GWRF are considered to be the industry standard so adding redundant units was considered for each unit that required expansion</a:t>
            </a:r>
          </a:p>
          <a:p>
            <a:pPr>
              <a:buClr>
                <a:srgbClr val="002060"/>
              </a:buClr>
            </a:pPr>
            <a:r>
              <a:rPr lang="en-US" dirty="0"/>
              <a:t>Alternatives that were considered were:</a:t>
            </a:r>
          </a:p>
          <a:p>
            <a:endParaRPr lang="en-US" dirty="0"/>
          </a:p>
        </p:txBody>
      </p:sp>
      <p:sp>
        <p:nvSpPr>
          <p:cNvPr id="4" name="Slide Number Placeholder 3"/>
          <p:cNvSpPr>
            <a:spLocks noGrp="1"/>
          </p:cNvSpPr>
          <p:nvPr>
            <p:ph type="sldNum" sz="quarter" idx="12"/>
          </p:nvPr>
        </p:nvSpPr>
        <p:spPr/>
        <p:txBody>
          <a:bodyPr/>
          <a:lstStyle/>
          <a:p>
            <a:fld id="{48734F21-C3D9-4E05-83BC-28474BE3192D}" type="slidenum">
              <a:rPr lang="en-US" sz="2000" smtClean="0"/>
              <a:t>11</a:t>
            </a:fld>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1931830787"/>
              </p:ext>
            </p:extLst>
          </p:nvPr>
        </p:nvGraphicFramePr>
        <p:xfrm>
          <a:off x="1542430" y="3855133"/>
          <a:ext cx="9409426" cy="2194560"/>
        </p:xfrm>
        <a:graphic>
          <a:graphicData uri="http://schemas.openxmlformats.org/drawingml/2006/table">
            <a:tbl>
              <a:tblPr firstRow="1" firstCol="1" bandRow="1"/>
              <a:tblGrid>
                <a:gridCol w="5695480">
                  <a:extLst>
                    <a:ext uri="{9D8B030D-6E8A-4147-A177-3AD203B41FA5}">
                      <a16:colId xmlns:a16="http://schemas.microsoft.com/office/drawing/2014/main" val="1158883368"/>
                    </a:ext>
                  </a:extLst>
                </a:gridCol>
                <a:gridCol w="3713946">
                  <a:extLst>
                    <a:ext uri="{9D8B030D-6E8A-4147-A177-3AD203B41FA5}">
                      <a16:colId xmlns:a16="http://schemas.microsoft.com/office/drawing/2014/main" val="2272470390"/>
                    </a:ext>
                  </a:extLst>
                </a:gridCol>
              </a:tblGrid>
              <a:tr h="274320">
                <a:tc>
                  <a:txBody>
                    <a:bodyPr/>
                    <a:lstStyle/>
                    <a:p>
                      <a:pPr marL="0" marR="0">
                        <a:spcBef>
                          <a:spcPts val="0"/>
                        </a:spcBef>
                        <a:spcAft>
                          <a:spcPts val="0"/>
                        </a:spcAft>
                      </a:pPr>
                      <a:r>
                        <a:rPr lang="en-US" sz="2400" dirty="0">
                          <a:effectLst/>
                          <a:latin typeface="Corbel" panose="020B0503020204020204" pitchFamily="34" charset="0"/>
                          <a:ea typeface="Calibri" panose="020F0502020204030204" pitchFamily="34" charset="0"/>
                          <a:cs typeface="Times New Roman" panose="02020603050405020304" pitchFamily="18" charset="0"/>
                        </a:rPr>
                        <a:t>1. </a:t>
                      </a:r>
                      <a:r>
                        <a:rPr lang="en-US" sz="2400" dirty="0" err="1">
                          <a:effectLst/>
                          <a:latin typeface="Corbel" panose="020B0503020204020204" pitchFamily="34" charset="0"/>
                          <a:ea typeface="Calibri" panose="020F0502020204030204" pitchFamily="34" charset="0"/>
                          <a:cs typeface="Times New Roman" panose="02020603050405020304" pitchFamily="18" charset="0"/>
                        </a:rPr>
                        <a:t>WesTech</a:t>
                      </a:r>
                      <a:r>
                        <a:rPr lang="en-US" sz="2400" dirty="0">
                          <a:effectLst/>
                          <a:latin typeface="Corbel" panose="020B0503020204020204" pitchFamily="34" charset="0"/>
                          <a:ea typeface="Calibri" panose="020F0502020204030204" pitchFamily="34" charset="0"/>
                          <a:cs typeface="Times New Roman" panose="02020603050405020304" pitchFamily="18" charset="0"/>
                        </a:rPr>
                        <a:t> aerated grit chamber</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orbel" panose="020B0503020204020204" pitchFamily="34" charset="0"/>
                          <a:ea typeface="Calibri" panose="020F0502020204030204" pitchFamily="34" charset="0"/>
                          <a:cs typeface="Times New Roman" panose="02020603050405020304" pitchFamily="18" charset="0"/>
                        </a:rPr>
                        <a:t>2. Rectangular primary sedimentation basin</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orbel" panose="020B0503020204020204" pitchFamily="34" charset="0"/>
                          <a:ea typeface="Calibri" panose="020F0502020204030204" pitchFamily="34" charset="0"/>
                          <a:cs typeface="Times New Roman" panose="02020603050405020304" pitchFamily="18" charset="0"/>
                        </a:rPr>
                        <a:t>3. Huber primary drum screens</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orbel" panose="020B0503020204020204" pitchFamily="34" charset="0"/>
                          <a:ea typeface="Calibri" panose="020F0502020204030204" pitchFamily="34" charset="0"/>
                          <a:cs typeface="Times New Roman" panose="02020603050405020304" pitchFamily="18" charset="0"/>
                        </a:rPr>
                        <a:t>4. Rectangular secondary clarifiers</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orbel" panose="020B0503020204020204" pitchFamily="34" charset="0"/>
                          <a:ea typeface="Calibri" panose="020F0502020204030204" pitchFamily="34" charset="0"/>
                          <a:cs typeface="Times New Roman" panose="02020603050405020304" pitchFamily="18" charset="0"/>
                        </a:rPr>
                        <a:t>5. Dual media filters </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spcBef>
                          <a:spcPts val="0"/>
                        </a:spcBef>
                        <a:spcAft>
                          <a:spcPts val="0"/>
                        </a:spcAft>
                      </a:pPr>
                      <a:r>
                        <a:rPr lang="en-US" sz="2400" dirty="0">
                          <a:effectLst/>
                          <a:latin typeface="Corbel" panose="020B0503020204020204" pitchFamily="34" charset="0"/>
                          <a:ea typeface="Calibri" panose="020F0502020204030204" pitchFamily="34" charset="0"/>
                          <a:cs typeface="Times New Roman" panose="02020603050405020304" pitchFamily="18" charset="0"/>
                        </a:rPr>
                        <a:t>6. Chlorine disinfection</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orbel" panose="020B0503020204020204" pitchFamily="34" charset="0"/>
                          <a:ea typeface="Calibri" panose="020F0502020204030204" pitchFamily="34" charset="0"/>
                          <a:cs typeface="Times New Roman" panose="02020603050405020304" pitchFamily="18" charset="0"/>
                        </a:rPr>
                        <a:t>7. Gravity belt thickeners </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orbel" panose="020B0503020204020204" pitchFamily="34" charset="0"/>
                          <a:ea typeface="Calibri" panose="020F0502020204030204" pitchFamily="34" charset="0"/>
                          <a:cs typeface="Times New Roman" panose="02020603050405020304" pitchFamily="18" charset="0"/>
                        </a:rPr>
                        <a:t>8. Rotating drum thickeners</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orbel" panose="020B0503020204020204" pitchFamily="34" charset="0"/>
                          <a:ea typeface="Calibri" panose="020F0502020204030204" pitchFamily="34" charset="0"/>
                          <a:cs typeface="Times New Roman" panose="02020603050405020304" pitchFamily="18" charset="0"/>
                        </a:rPr>
                        <a:t>9. </a:t>
                      </a:r>
                      <a:r>
                        <a:rPr lang="en-US" sz="2400" dirty="0" err="1">
                          <a:effectLst/>
                          <a:latin typeface="Corbel" panose="020B0503020204020204" pitchFamily="34" charset="0"/>
                          <a:ea typeface="Calibri" panose="020F0502020204030204" pitchFamily="34" charset="0"/>
                          <a:cs typeface="Times New Roman" panose="02020603050405020304" pitchFamily="18" charset="0"/>
                        </a:rPr>
                        <a:t>Cambi</a:t>
                      </a:r>
                      <a:r>
                        <a:rPr lang="en-US" sz="2400" dirty="0">
                          <a:effectLst/>
                          <a:latin typeface="Corbel" panose="020B0503020204020204" pitchFamily="34" charset="0"/>
                          <a:ea typeface="Calibri" panose="020F0502020204030204" pitchFamily="34" charset="0"/>
                          <a:cs typeface="Times New Roman" panose="02020603050405020304" pitchFamily="18" charset="0"/>
                        </a:rPr>
                        <a:t> thermal hydrolysis</a:t>
                      </a:r>
                    </a:p>
                    <a:p>
                      <a:pPr marL="0" marR="0">
                        <a:spcBef>
                          <a:spcPts val="0"/>
                        </a:spcBef>
                        <a:spcAft>
                          <a:spcPts val="0"/>
                        </a:spcAft>
                      </a:pPr>
                      <a:r>
                        <a:rPr lang="en-US" sz="2400" dirty="0">
                          <a:effectLst/>
                          <a:latin typeface="Corbel" panose="020B0503020204020204" pitchFamily="34" charset="0"/>
                          <a:ea typeface="Calibri" panose="020F0502020204030204" pitchFamily="34" charset="0"/>
                          <a:cs typeface="Times New Roman" panose="02020603050405020304" pitchFamily="18" charset="0"/>
                        </a:rPr>
                        <a:t>10. Belt press dewatering</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orbel" panose="020B0503020204020204" pitchFamily="34" charset="0"/>
                          <a:ea typeface="Calibri" panose="020F0502020204030204" pitchFamily="34" charset="0"/>
                          <a:cs typeface="Times New Roman" panose="02020603050405020304" pitchFamily="18" charset="0"/>
                        </a:rPr>
                        <a:t> </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380994122"/>
                  </a:ext>
                </a:extLst>
              </a:tr>
            </a:tbl>
          </a:graphicData>
        </a:graphic>
      </p:graphicFrame>
    </p:spTree>
    <p:extLst>
      <p:ext uri="{BB962C8B-B14F-4D97-AF65-F5344CB8AC3E}">
        <p14:creationId xmlns:p14="http://schemas.microsoft.com/office/powerpoint/2010/main" val="3332110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ANALYSIS</a:t>
            </a:r>
          </a:p>
        </p:txBody>
      </p:sp>
      <p:sp>
        <p:nvSpPr>
          <p:cNvPr id="3" name="Content Placeholder 2"/>
          <p:cNvSpPr>
            <a:spLocks noGrp="1"/>
          </p:cNvSpPr>
          <p:nvPr>
            <p:ph idx="1"/>
          </p:nvPr>
        </p:nvSpPr>
        <p:spPr>
          <a:xfrm>
            <a:off x="1484310" y="2162534"/>
            <a:ext cx="10018713" cy="3907340"/>
          </a:xfrm>
        </p:spPr>
        <p:txBody>
          <a:bodyPr/>
          <a:lstStyle/>
          <a:p>
            <a:pPr>
              <a:buClr>
                <a:srgbClr val="002060"/>
              </a:buClr>
            </a:pPr>
            <a:r>
              <a:rPr lang="en-US" dirty="0"/>
              <a:t>The economic analysis was created using vendors quotes, design </a:t>
            </a:r>
            <a:r>
              <a:rPr lang="en-US" dirty="0" smtClean="0"/>
              <a:t>reports, </a:t>
            </a:r>
            <a:r>
              <a:rPr lang="en-US" dirty="0"/>
              <a:t>and manufacturers websites </a:t>
            </a:r>
          </a:p>
          <a:p>
            <a:pPr>
              <a:buClr>
                <a:srgbClr val="002060"/>
              </a:buClr>
            </a:pPr>
            <a:r>
              <a:rPr lang="en-US" dirty="0" smtClean="0"/>
              <a:t>A </a:t>
            </a:r>
            <a:r>
              <a:rPr lang="en-US" dirty="0"/>
              <a:t>typical 30 years of life was used </a:t>
            </a:r>
            <a:r>
              <a:rPr lang="en-US" dirty="0" smtClean="0"/>
              <a:t>to create a present worth life cycle cost 2018 </a:t>
            </a:r>
            <a:r>
              <a:rPr lang="en-US" dirty="0"/>
              <a:t>dollars for Phoenix, </a:t>
            </a:r>
            <a:r>
              <a:rPr lang="en-US" dirty="0" smtClean="0"/>
              <a:t>AZ</a:t>
            </a:r>
          </a:p>
          <a:p>
            <a:pPr>
              <a:buClr>
                <a:srgbClr val="002060"/>
              </a:buClr>
            </a:pPr>
            <a:r>
              <a:rPr lang="en-US" dirty="0" smtClean="0"/>
              <a:t>Used City Construction Index to make estimations more accurate for Phoenix</a:t>
            </a:r>
          </a:p>
          <a:p>
            <a:pPr>
              <a:buClr>
                <a:srgbClr val="002060"/>
              </a:buClr>
            </a:pPr>
            <a:r>
              <a:rPr lang="en-US" dirty="0" smtClean="0"/>
              <a:t>Used Consumer Cost Index to bring cost of values to present worth</a:t>
            </a:r>
          </a:p>
          <a:p>
            <a:pPr>
              <a:buClr>
                <a:srgbClr val="002060"/>
              </a:buClr>
            </a:pPr>
            <a:endParaRPr lang="en-US" dirty="0"/>
          </a:p>
        </p:txBody>
      </p:sp>
      <p:sp>
        <p:nvSpPr>
          <p:cNvPr id="4" name="Slide Number Placeholder 3"/>
          <p:cNvSpPr>
            <a:spLocks noGrp="1"/>
          </p:cNvSpPr>
          <p:nvPr>
            <p:ph type="sldNum" sz="quarter" idx="12"/>
          </p:nvPr>
        </p:nvSpPr>
        <p:spPr/>
        <p:txBody>
          <a:bodyPr/>
          <a:lstStyle/>
          <a:p>
            <a:fld id="{48734F21-C3D9-4E05-83BC-28474BE3192D}" type="slidenum">
              <a:rPr lang="en-US" sz="2000" smtClean="0"/>
              <a:t>12</a:t>
            </a:fld>
            <a:endParaRPr lang="en-US" sz="2000" dirty="0"/>
          </a:p>
        </p:txBody>
      </p:sp>
    </p:spTree>
    <p:extLst>
      <p:ext uri="{BB962C8B-B14F-4D97-AF65-F5344CB8AC3E}">
        <p14:creationId xmlns:p14="http://schemas.microsoft.com/office/powerpoint/2010/main" val="2114857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20312-294F-4ABB-8ECB-4C19D06A3415}"/>
              </a:ext>
            </a:extLst>
          </p:cNvPr>
          <p:cNvSpPr>
            <a:spLocks noGrp="1"/>
          </p:cNvSpPr>
          <p:nvPr>
            <p:ph type="title"/>
          </p:nvPr>
        </p:nvSpPr>
        <p:spPr>
          <a:xfrm>
            <a:off x="1086643" y="-466840"/>
            <a:ext cx="10018713" cy="1752599"/>
          </a:xfrm>
        </p:spPr>
        <p:txBody>
          <a:bodyPr/>
          <a:lstStyle/>
          <a:p>
            <a:r>
              <a:rPr lang="en-US" dirty="0"/>
              <a:t>ECONOMIC ANALYSIS</a:t>
            </a:r>
          </a:p>
        </p:txBody>
      </p:sp>
      <p:sp>
        <p:nvSpPr>
          <p:cNvPr id="4" name="Slide Number Placeholder 3">
            <a:extLst>
              <a:ext uri="{FF2B5EF4-FFF2-40B4-BE49-F238E27FC236}">
                <a16:creationId xmlns:a16="http://schemas.microsoft.com/office/drawing/2014/main" id="{84F71510-CE33-41C8-AF7F-5BB8E2F8736D}"/>
              </a:ext>
            </a:extLst>
          </p:cNvPr>
          <p:cNvSpPr>
            <a:spLocks noGrp="1"/>
          </p:cNvSpPr>
          <p:nvPr>
            <p:ph type="sldNum" sz="quarter" idx="12"/>
          </p:nvPr>
        </p:nvSpPr>
        <p:spPr>
          <a:xfrm>
            <a:off x="11043641" y="5848470"/>
            <a:ext cx="551167" cy="365125"/>
          </a:xfrm>
        </p:spPr>
        <p:txBody>
          <a:bodyPr/>
          <a:lstStyle/>
          <a:p>
            <a:fld id="{48734F21-C3D9-4E05-83BC-28474BE3192D}" type="slidenum">
              <a:rPr lang="en-US" sz="2000" smtClean="0"/>
              <a:t>13</a:t>
            </a:fld>
            <a:endParaRPr lang="en-US" sz="2000" dirty="0"/>
          </a:p>
        </p:txBody>
      </p:sp>
      <p:graphicFrame>
        <p:nvGraphicFramePr>
          <p:cNvPr id="5" name="Table 4">
            <a:extLst>
              <a:ext uri="{FF2B5EF4-FFF2-40B4-BE49-F238E27FC236}">
                <a16:creationId xmlns:a16="http://schemas.microsoft.com/office/drawing/2014/main" id="{4982A73A-A515-4DF0-94BC-5D2AE9EECD48}"/>
              </a:ext>
            </a:extLst>
          </p:cNvPr>
          <p:cNvGraphicFramePr>
            <a:graphicFrameLocks noGrp="1"/>
          </p:cNvGraphicFramePr>
          <p:nvPr>
            <p:extLst>
              <p:ext uri="{D42A27DB-BD31-4B8C-83A1-F6EECF244321}">
                <p14:modId xmlns:p14="http://schemas.microsoft.com/office/powerpoint/2010/main" val="2213744883"/>
              </p:ext>
            </p:extLst>
          </p:nvPr>
        </p:nvGraphicFramePr>
        <p:xfrm>
          <a:off x="1631852" y="3724458"/>
          <a:ext cx="9473503" cy="2774852"/>
        </p:xfrm>
        <a:graphic>
          <a:graphicData uri="http://schemas.openxmlformats.org/drawingml/2006/table">
            <a:tbl>
              <a:tblPr firstRow="1" firstCol="1" bandRow="1"/>
              <a:tblGrid>
                <a:gridCol w="3792698">
                  <a:extLst>
                    <a:ext uri="{9D8B030D-6E8A-4147-A177-3AD203B41FA5}">
                      <a16:colId xmlns:a16="http://schemas.microsoft.com/office/drawing/2014/main" val="2823367005"/>
                    </a:ext>
                  </a:extLst>
                </a:gridCol>
                <a:gridCol w="947598">
                  <a:extLst>
                    <a:ext uri="{9D8B030D-6E8A-4147-A177-3AD203B41FA5}">
                      <a16:colId xmlns:a16="http://schemas.microsoft.com/office/drawing/2014/main" val="3906717918"/>
                    </a:ext>
                  </a:extLst>
                </a:gridCol>
                <a:gridCol w="4733207">
                  <a:extLst>
                    <a:ext uri="{9D8B030D-6E8A-4147-A177-3AD203B41FA5}">
                      <a16:colId xmlns:a16="http://schemas.microsoft.com/office/drawing/2014/main" val="4289369871"/>
                    </a:ext>
                  </a:extLst>
                </a:gridCol>
              </a:tblGrid>
              <a:tr h="91438">
                <a:tc gridSpan="3">
                  <a:txBody>
                    <a:bodyPr/>
                    <a:lstStyle/>
                    <a:p>
                      <a:pPr marL="0" marR="0" algn="ctr">
                        <a:spcBef>
                          <a:spcPts val="0"/>
                        </a:spcBef>
                        <a:spcAft>
                          <a:spcPts val="0"/>
                        </a:spcAft>
                      </a:pPr>
                      <a:r>
                        <a:rPr lang="en-US" sz="2000" b="1" dirty="0">
                          <a:solidFill>
                            <a:schemeClr val="bg1"/>
                          </a:solidFill>
                          <a:effectLst/>
                          <a:latin typeface="+mn-lt"/>
                          <a:ea typeface="Times New Roman" panose="02020603050405020304" pitchFamily="18" charset="0"/>
                          <a:cs typeface="Times New Roman" panose="02020603050405020304" pitchFamily="18" charset="0"/>
                        </a:rPr>
                        <a:t>GRIT REMOVAL</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0947666"/>
                  </a:ext>
                </a:extLst>
              </a:tr>
              <a:tr h="274319">
                <a:tc>
                  <a:txBody>
                    <a:bodyPr/>
                    <a:lstStyle/>
                    <a:p>
                      <a:pPr marL="0" marR="0">
                        <a:spcBef>
                          <a:spcPts val="0"/>
                        </a:spcBef>
                        <a:spcAft>
                          <a:spcPts val="0"/>
                        </a:spcAft>
                      </a:pPr>
                      <a:r>
                        <a:rPr lang="en-US" sz="2000" b="1">
                          <a:effectLst/>
                          <a:latin typeface="+mn-lt"/>
                          <a:ea typeface="Times New Roman" panose="02020603050405020304" pitchFamily="18" charset="0"/>
                          <a:cs typeface="Times New Roman" panose="02020603050405020304" pitchFamily="18" charset="0"/>
                        </a:rPr>
                        <a:t>Alternatives </a:t>
                      </a:r>
                      <a:endParaRPr lang="en-US" sz="18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effectLst/>
                          <a:latin typeface="+mn-lt"/>
                          <a:ea typeface="Times New Roman" panose="02020603050405020304" pitchFamily="18" charset="0"/>
                          <a:cs typeface="Times New Roman" panose="02020603050405020304" pitchFamily="18" charset="0"/>
                        </a:rPr>
                        <a:t>Rating</a:t>
                      </a:r>
                      <a:endParaRPr lang="en-US" sz="18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effectLst/>
                          <a:latin typeface="+mn-lt"/>
                          <a:ea typeface="Times New Roman" panose="02020603050405020304" pitchFamily="18" charset="0"/>
                          <a:cs typeface="Times New Roman" panose="02020603050405020304" pitchFamily="18" charset="0"/>
                        </a:rPr>
                        <a:t>Reason for Given Rating</a:t>
                      </a:r>
                      <a:endParaRPr lang="en-US" sz="18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98512"/>
                  </a:ext>
                </a:extLst>
              </a:tr>
              <a:tr h="946052">
                <a:tc>
                  <a:txBody>
                    <a:bodyPr/>
                    <a:lstStyle/>
                    <a:p>
                      <a:pPr marL="0" marR="0">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Option 1: Add one redundant </a:t>
                      </a:r>
                      <a:r>
                        <a:rPr lang="en-US" sz="2000" dirty="0" err="1">
                          <a:effectLst/>
                          <a:latin typeface="+mn-lt"/>
                          <a:ea typeface="Times New Roman" panose="02020603050405020304" pitchFamily="18" charset="0"/>
                          <a:cs typeface="Times New Roman" panose="02020603050405020304" pitchFamily="18" charset="0"/>
                        </a:rPr>
                        <a:t>WesTech</a:t>
                      </a:r>
                      <a:r>
                        <a:rPr lang="en-US" sz="2000" dirty="0">
                          <a:effectLst/>
                          <a:latin typeface="+mn-lt"/>
                          <a:ea typeface="Times New Roman" panose="02020603050405020304" pitchFamily="18" charset="0"/>
                          <a:cs typeface="Times New Roman" panose="02020603050405020304" pitchFamily="18" charset="0"/>
                        </a:rPr>
                        <a:t> mechanically-induced vortex grit removal system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3</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Adding a redundant </a:t>
                      </a:r>
                      <a:r>
                        <a:rPr lang="en-US" sz="2000" dirty="0" err="1">
                          <a:effectLst/>
                          <a:latin typeface="+mn-lt"/>
                          <a:ea typeface="Times New Roman" panose="02020603050405020304" pitchFamily="18" charset="0"/>
                          <a:cs typeface="Times New Roman" panose="02020603050405020304" pitchFamily="18" charset="0"/>
                        </a:rPr>
                        <a:t>WesTech</a:t>
                      </a:r>
                      <a:r>
                        <a:rPr lang="en-US" sz="2000" dirty="0">
                          <a:effectLst/>
                          <a:latin typeface="+mn-lt"/>
                          <a:ea typeface="Times New Roman" panose="02020603050405020304" pitchFamily="18" charset="0"/>
                          <a:cs typeface="Times New Roman" panose="02020603050405020304" pitchFamily="18" charset="0"/>
                        </a:rPr>
                        <a:t> mechanically-induced vortex grit removal system was rated at a three because it has a life cycle cost of approximately $1.37 million.</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705868"/>
                  </a:ext>
                </a:extLst>
              </a:tr>
              <a:tr h="946052">
                <a:tc>
                  <a:txBody>
                    <a:bodyPr/>
                    <a:lstStyle/>
                    <a:p>
                      <a:pPr marL="0" marR="0">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Option 2: Add one WesTech aerated grit chamber</a:t>
                      </a:r>
                      <a:endParaRPr lang="en-US" sz="18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1</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Adding one </a:t>
                      </a:r>
                      <a:r>
                        <a:rPr lang="en-US" sz="2000" dirty="0" err="1">
                          <a:effectLst/>
                          <a:latin typeface="+mn-lt"/>
                          <a:ea typeface="Times New Roman" panose="02020603050405020304" pitchFamily="18" charset="0"/>
                          <a:cs typeface="Times New Roman" panose="02020603050405020304" pitchFamily="18" charset="0"/>
                        </a:rPr>
                        <a:t>WesTech</a:t>
                      </a:r>
                      <a:r>
                        <a:rPr lang="en-US" sz="2000" dirty="0">
                          <a:effectLst/>
                          <a:latin typeface="+mn-lt"/>
                          <a:ea typeface="Times New Roman" panose="02020603050405020304" pitchFamily="18" charset="0"/>
                          <a:cs typeface="Times New Roman" panose="02020603050405020304" pitchFamily="18" charset="0"/>
                        </a:rPr>
                        <a:t> aerated grit chamber was rated at a two because it has a life cycle cost of approximately $3.16 million.</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876587"/>
                  </a:ext>
                </a:extLst>
              </a:tr>
            </a:tbl>
          </a:graphicData>
        </a:graphic>
      </p:graphicFrame>
      <p:sp>
        <p:nvSpPr>
          <p:cNvPr id="6" name="TextBox 5">
            <a:extLst>
              <a:ext uri="{FF2B5EF4-FFF2-40B4-BE49-F238E27FC236}">
                <a16:creationId xmlns:a16="http://schemas.microsoft.com/office/drawing/2014/main" id="{13EBBAFE-8D1A-47EE-A0B8-4E3BA435C9E8}"/>
              </a:ext>
            </a:extLst>
          </p:cNvPr>
          <p:cNvSpPr txBox="1"/>
          <p:nvPr/>
        </p:nvSpPr>
        <p:spPr>
          <a:xfrm>
            <a:off x="1557647" y="3355126"/>
            <a:ext cx="4629346" cy="369332"/>
          </a:xfrm>
          <a:prstGeom prst="rect">
            <a:avLst/>
          </a:prstGeom>
          <a:noFill/>
        </p:spPr>
        <p:txBody>
          <a:bodyPr wrap="square" rtlCol="0">
            <a:spAutoFit/>
          </a:bodyPr>
          <a:lstStyle/>
          <a:p>
            <a:r>
              <a:rPr lang="en-US" dirty="0"/>
              <a:t>Table </a:t>
            </a:r>
            <a:r>
              <a:rPr lang="en-US" dirty="0" smtClean="0"/>
              <a:t>5: </a:t>
            </a:r>
            <a:r>
              <a:rPr lang="en-US" dirty="0"/>
              <a:t>Economic Analysis Matrix Example</a:t>
            </a:r>
          </a:p>
        </p:txBody>
      </p:sp>
      <p:graphicFrame>
        <p:nvGraphicFramePr>
          <p:cNvPr id="17" name="Table 16"/>
          <p:cNvGraphicFramePr>
            <a:graphicFrameLocks noGrp="1"/>
          </p:cNvGraphicFramePr>
          <p:nvPr>
            <p:extLst>
              <p:ext uri="{D42A27DB-BD31-4B8C-83A1-F6EECF244321}">
                <p14:modId xmlns:p14="http://schemas.microsoft.com/office/powerpoint/2010/main" val="1740210077"/>
              </p:ext>
            </p:extLst>
          </p:nvPr>
        </p:nvGraphicFramePr>
        <p:xfrm>
          <a:off x="1557647" y="1123167"/>
          <a:ext cx="9836723" cy="2149916"/>
        </p:xfrm>
        <a:graphic>
          <a:graphicData uri="http://schemas.openxmlformats.org/drawingml/2006/table">
            <a:tbl>
              <a:tblPr firstRow="1" firstCol="1" bandRow="1"/>
              <a:tblGrid>
                <a:gridCol w="1128823">
                  <a:extLst>
                    <a:ext uri="{9D8B030D-6E8A-4147-A177-3AD203B41FA5}">
                      <a16:colId xmlns:a16="http://schemas.microsoft.com/office/drawing/2014/main" val="670124344"/>
                    </a:ext>
                  </a:extLst>
                </a:gridCol>
                <a:gridCol w="8707900">
                  <a:extLst>
                    <a:ext uri="{9D8B030D-6E8A-4147-A177-3AD203B41FA5}">
                      <a16:colId xmlns:a16="http://schemas.microsoft.com/office/drawing/2014/main" val="2969196876"/>
                    </a:ext>
                  </a:extLst>
                </a:gridCol>
              </a:tblGrid>
              <a:tr h="224755">
                <a:tc gridSpan="2">
                  <a:txBody>
                    <a:bodyPr/>
                    <a:lstStyle/>
                    <a:p>
                      <a:pPr marL="0" marR="0" algn="ctr">
                        <a:spcBef>
                          <a:spcPts val="0"/>
                        </a:spcBef>
                        <a:spcAft>
                          <a:spcPts val="0"/>
                        </a:spcAft>
                      </a:pPr>
                      <a:r>
                        <a:rPr lang="en-US" sz="2000" b="1"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Economic Analysis Rating Criteria</a:t>
                      </a:r>
                      <a:endParaRPr lang="en-US" sz="18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extLst>
                  <a:ext uri="{0D108BD9-81ED-4DB2-BD59-A6C34878D82A}">
                    <a16:rowId xmlns:a16="http://schemas.microsoft.com/office/drawing/2014/main" val="1402415741"/>
                  </a:ext>
                </a:extLst>
              </a:tr>
              <a:tr h="224755">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Score</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Criteria</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9321684"/>
                  </a:ext>
                </a:extLst>
              </a:tr>
              <a:tr h="278913">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1</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Corbel" panose="020B0503020204020204" pitchFamily="34" charset="0"/>
                          <a:ea typeface="Times New Roman" panose="02020603050405020304" pitchFamily="18" charset="0"/>
                          <a:cs typeface="Times New Roman" panose="02020603050405020304" pitchFamily="18" charset="0"/>
                        </a:rPr>
                        <a:t>Significant increase in redundant units life cycle cost (over 20% increase)</a:t>
                      </a: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330730"/>
                  </a:ext>
                </a:extLst>
              </a:tr>
              <a:tr h="297670">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2</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Minor increase in redundant units life cycle cost (between 0% and 20% increase)</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476"/>
                  </a:ext>
                </a:extLst>
              </a:tr>
              <a:tr h="224755">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3</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Corbel" panose="020B0503020204020204" pitchFamily="34" charset="0"/>
                          <a:ea typeface="Times New Roman" panose="02020603050405020304" pitchFamily="18" charset="0"/>
                          <a:cs typeface="Times New Roman" panose="02020603050405020304" pitchFamily="18" charset="0"/>
                        </a:rPr>
                        <a:t>Redundant units life cycle cost</a:t>
                      </a: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505226"/>
                  </a:ext>
                </a:extLst>
              </a:tr>
              <a:tr h="321116">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4</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Corbel" panose="020B0503020204020204" pitchFamily="34" charset="0"/>
                          <a:ea typeface="Times New Roman" panose="02020603050405020304" pitchFamily="18" charset="0"/>
                          <a:cs typeface="Times New Roman" panose="02020603050405020304" pitchFamily="18" charset="0"/>
                        </a:rPr>
                        <a:t>Minor decrease in redundant units life cycle cost (between 0% and 20% decrease)</a:t>
                      </a: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2779935"/>
                  </a:ext>
                </a:extLst>
              </a:tr>
              <a:tr h="295422">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5</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Corbel" panose="020B0503020204020204" pitchFamily="34" charset="0"/>
                          <a:ea typeface="Times New Roman" panose="02020603050405020304" pitchFamily="18" charset="0"/>
                          <a:cs typeface="Times New Roman" panose="02020603050405020304" pitchFamily="18" charset="0"/>
                        </a:rPr>
                        <a:t>Significant decrease in redundant units life cycle cost (over 20% decrease)</a:t>
                      </a: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4099219"/>
                  </a:ext>
                </a:extLst>
              </a:tr>
            </a:tbl>
          </a:graphicData>
        </a:graphic>
      </p:graphicFrame>
      <p:sp>
        <p:nvSpPr>
          <p:cNvPr id="18" name="TextBox 17"/>
          <p:cNvSpPr txBox="1"/>
          <p:nvPr/>
        </p:nvSpPr>
        <p:spPr>
          <a:xfrm>
            <a:off x="1466653" y="782940"/>
            <a:ext cx="4629346" cy="369332"/>
          </a:xfrm>
          <a:prstGeom prst="rect">
            <a:avLst/>
          </a:prstGeom>
          <a:noFill/>
        </p:spPr>
        <p:txBody>
          <a:bodyPr wrap="square" rtlCol="0">
            <a:spAutoFit/>
          </a:bodyPr>
          <a:lstStyle/>
          <a:p>
            <a:r>
              <a:rPr lang="en-US" dirty="0"/>
              <a:t>Table </a:t>
            </a:r>
            <a:r>
              <a:rPr lang="en-US" dirty="0" smtClean="0"/>
              <a:t>4: </a:t>
            </a:r>
            <a:r>
              <a:rPr lang="en-US" dirty="0"/>
              <a:t>Economic Analysis Matrix Criteria</a:t>
            </a:r>
          </a:p>
        </p:txBody>
      </p:sp>
    </p:spTree>
    <p:extLst>
      <p:ext uri="{BB962C8B-B14F-4D97-AF65-F5344CB8AC3E}">
        <p14:creationId xmlns:p14="http://schemas.microsoft.com/office/powerpoint/2010/main" val="1640414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FEASIBILITY ANALYSIS</a:t>
            </a:r>
          </a:p>
        </p:txBody>
      </p:sp>
      <p:sp>
        <p:nvSpPr>
          <p:cNvPr id="3" name="Content Placeholder 2"/>
          <p:cNvSpPr>
            <a:spLocks noGrp="1"/>
          </p:cNvSpPr>
          <p:nvPr>
            <p:ph idx="1"/>
          </p:nvPr>
        </p:nvSpPr>
        <p:spPr>
          <a:xfrm>
            <a:off x="1503068" y="1536501"/>
            <a:ext cx="10018713" cy="3124201"/>
          </a:xfrm>
        </p:spPr>
        <p:txBody>
          <a:bodyPr/>
          <a:lstStyle/>
          <a:p>
            <a:pPr>
              <a:buClr>
                <a:srgbClr val="002060"/>
              </a:buClr>
            </a:pPr>
            <a:r>
              <a:rPr lang="en-US" dirty="0"/>
              <a:t>This feasibility analysis is based upon the potential space savings of the alternatives, compatibility of the new unit with existing infrastructure, and compatibility with units for future expansion phases.</a:t>
            </a:r>
          </a:p>
          <a:p>
            <a:endParaRPr lang="en-US" dirty="0"/>
          </a:p>
        </p:txBody>
      </p:sp>
      <p:sp>
        <p:nvSpPr>
          <p:cNvPr id="4" name="Slide Number Placeholder 3"/>
          <p:cNvSpPr>
            <a:spLocks noGrp="1"/>
          </p:cNvSpPr>
          <p:nvPr>
            <p:ph type="sldNum" sz="quarter" idx="12"/>
          </p:nvPr>
        </p:nvSpPr>
        <p:spPr/>
        <p:txBody>
          <a:bodyPr/>
          <a:lstStyle/>
          <a:p>
            <a:fld id="{48734F21-C3D9-4E05-83BC-28474BE3192D}" type="slidenum">
              <a:rPr lang="en-US" sz="2000" smtClean="0"/>
              <a:t>14</a:t>
            </a:fld>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128334407"/>
              </p:ext>
            </p:extLst>
          </p:nvPr>
        </p:nvGraphicFramePr>
        <p:xfrm>
          <a:off x="2246142" y="3887451"/>
          <a:ext cx="8081538" cy="2560320"/>
        </p:xfrm>
        <a:graphic>
          <a:graphicData uri="http://schemas.openxmlformats.org/drawingml/2006/table">
            <a:tbl>
              <a:tblPr firstRow="1" firstCol="1" bandRow="1"/>
              <a:tblGrid>
                <a:gridCol w="1483791">
                  <a:extLst>
                    <a:ext uri="{9D8B030D-6E8A-4147-A177-3AD203B41FA5}">
                      <a16:colId xmlns:a16="http://schemas.microsoft.com/office/drawing/2014/main" val="231107456"/>
                    </a:ext>
                  </a:extLst>
                </a:gridCol>
                <a:gridCol w="6597747">
                  <a:extLst>
                    <a:ext uri="{9D8B030D-6E8A-4147-A177-3AD203B41FA5}">
                      <a16:colId xmlns:a16="http://schemas.microsoft.com/office/drawing/2014/main" val="2151208343"/>
                    </a:ext>
                  </a:extLst>
                </a:gridCol>
              </a:tblGrid>
              <a:tr h="0">
                <a:tc gridSpan="2">
                  <a:txBody>
                    <a:bodyPr/>
                    <a:lstStyle/>
                    <a:p>
                      <a:pPr marL="0" marR="0" algn="ctr">
                        <a:spcBef>
                          <a:spcPts val="0"/>
                        </a:spcBef>
                        <a:spcAft>
                          <a:spcPts val="0"/>
                        </a:spcAft>
                      </a:pPr>
                      <a:r>
                        <a:rPr lang="en-US" sz="2400" b="1"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Feasibility Analysis Rating Criteria</a:t>
                      </a:r>
                      <a:endParaRPr lang="en-US" sz="20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extLst>
                  <a:ext uri="{0D108BD9-81ED-4DB2-BD59-A6C34878D82A}">
                    <a16:rowId xmlns:a16="http://schemas.microsoft.com/office/drawing/2014/main" val="1134949295"/>
                  </a:ext>
                </a:extLst>
              </a:tr>
              <a:tr h="0">
                <a:tc>
                  <a:txBody>
                    <a:bodyPr/>
                    <a:lstStyle/>
                    <a:p>
                      <a:pPr marL="0" marR="0" algn="ctr">
                        <a:spcBef>
                          <a:spcPts val="0"/>
                        </a:spcBef>
                        <a:spcAft>
                          <a:spcPts val="0"/>
                        </a:spcAft>
                      </a:pPr>
                      <a:r>
                        <a:rPr lang="en-US" sz="2400" dirty="0">
                          <a:effectLst/>
                          <a:latin typeface="Corbel" panose="020B0503020204020204" pitchFamily="34" charset="0"/>
                          <a:ea typeface="Times New Roman" panose="02020603050405020304" pitchFamily="18" charset="0"/>
                          <a:cs typeface="Times New Roman" panose="02020603050405020304" pitchFamily="18" charset="0"/>
                        </a:rPr>
                        <a:t>Score</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Corbel" panose="020B0503020204020204" pitchFamily="34" charset="0"/>
                          <a:ea typeface="Times New Roman" panose="02020603050405020304" pitchFamily="18" charset="0"/>
                          <a:cs typeface="Times New Roman" panose="02020603050405020304" pitchFamily="18" charset="0"/>
                        </a:rPr>
                        <a:t>Criteria</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0348589"/>
                  </a:ext>
                </a:extLst>
              </a:tr>
              <a:tr h="0">
                <a:tc>
                  <a:txBody>
                    <a:bodyPr/>
                    <a:lstStyle/>
                    <a:p>
                      <a:pPr marL="0" marR="0" algn="ctr">
                        <a:spcBef>
                          <a:spcPts val="0"/>
                        </a:spcBef>
                        <a:spcAft>
                          <a:spcPts val="0"/>
                        </a:spcAft>
                      </a:pPr>
                      <a:r>
                        <a:rPr lang="en-US" sz="2400" dirty="0">
                          <a:effectLst/>
                          <a:latin typeface="Corbel" panose="020B0503020204020204" pitchFamily="34" charset="0"/>
                          <a:ea typeface="Times New Roman" panose="02020603050405020304" pitchFamily="18" charset="0"/>
                          <a:cs typeface="Times New Roman" panose="02020603050405020304" pitchFamily="18" charset="0"/>
                        </a:rPr>
                        <a:t>1</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Corbel" panose="020B0503020204020204" pitchFamily="34" charset="0"/>
                          <a:ea typeface="Times New Roman" panose="02020603050405020304" pitchFamily="18" charset="0"/>
                          <a:cs typeface="Times New Roman" panose="02020603050405020304" pitchFamily="18" charset="0"/>
                        </a:rPr>
                        <a:t>Not feasible</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9179826"/>
                  </a:ext>
                </a:extLst>
              </a:tr>
              <a:tr h="0">
                <a:tc>
                  <a:txBody>
                    <a:bodyPr/>
                    <a:lstStyle/>
                    <a:p>
                      <a:pPr marL="0" marR="0" algn="ctr">
                        <a:spcBef>
                          <a:spcPts val="0"/>
                        </a:spcBef>
                        <a:spcAft>
                          <a:spcPts val="0"/>
                        </a:spcAft>
                      </a:pPr>
                      <a:r>
                        <a:rPr lang="en-US" sz="2400">
                          <a:effectLst/>
                          <a:latin typeface="Corbel" panose="020B0503020204020204" pitchFamily="34" charset="0"/>
                          <a:ea typeface="Times New Roman" panose="02020603050405020304" pitchFamily="18" charset="0"/>
                          <a:cs typeface="Times New Roman" panose="02020603050405020304" pitchFamily="18" charset="0"/>
                        </a:rPr>
                        <a:t>2</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orbel" panose="020B0503020204020204" pitchFamily="34" charset="0"/>
                          <a:ea typeface="Times New Roman" panose="02020603050405020304" pitchFamily="18" charset="0"/>
                          <a:cs typeface="Times New Roman" panose="02020603050405020304" pitchFamily="18" charset="0"/>
                        </a:rPr>
                        <a:t>Feasible with minor modifications</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1520640"/>
                  </a:ext>
                </a:extLst>
              </a:tr>
              <a:tr h="0">
                <a:tc>
                  <a:txBody>
                    <a:bodyPr/>
                    <a:lstStyle/>
                    <a:p>
                      <a:pPr marL="0" marR="0" algn="ctr">
                        <a:spcBef>
                          <a:spcPts val="0"/>
                        </a:spcBef>
                        <a:spcAft>
                          <a:spcPts val="0"/>
                        </a:spcAft>
                      </a:pPr>
                      <a:r>
                        <a:rPr lang="en-US" sz="2400" dirty="0">
                          <a:effectLst/>
                          <a:latin typeface="Corbel" panose="020B0503020204020204" pitchFamily="34" charset="0"/>
                          <a:ea typeface="Times New Roman" panose="02020603050405020304" pitchFamily="18" charset="0"/>
                          <a:cs typeface="Times New Roman" panose="02020603050405020304" pitchFamily="18" charset="0"/>
                        </a:rPr>
                        <a:t>3</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Corbel" panose="020B0503020204020204" pitchFamily="34" charset="0"/>
                          <a:ea typeface="Times New Roman" panose="02020603050405020304" pitchFamily="18" charset="0"/>
                          <a:cs typeface="Times New Roman" panose="02020603050405020304" pitchFamily="18" charset="0"/>
                        </a:rPr>
                        <a:t>No modifications to existing</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8590463"/>
                  </a:ext>
                </a:extLst>
              </a:tr>
              <a:tr h="0">
                <a:tc>
                  <a:txBody>
                    <a:bodyPr/>
                    <a:lstStyle/>
                    <a:p>
                      <a:pPr marL="0" marR="0" algn="ctr">
                        <a:spcBef>
                          <a:spcPts val="0"/>
                        </a:spcBef>
                        <a:spcAft>
                          <a:spcPts val="0"/>
                        </a:spcAft>
                      </a:pPr>
                      <a:r>
                        <a:rPr lang="en-US" sz="2400">
                          <a:effectLst/>
                          <a:latin typeface="Corbel" panose="020B0503020204020204" pitchFamily="34" charset="0"/>
                          <a:ea typeface="Times New Roman" panose="02020603050405020304" pitchFamily="18" charset="0"/>
                          <a:cs typeface="Times New Roman" panose="02020603050405020304" pitchFamily="18" charset="0"/>
                        </a:rPr>
                        <a:t>4</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orbel" panose="020B0503020204020204" pitchFamily="34" charset="0"/>
                          <a:ea typeface="Times New Roman" panose="02020603050405020304" pitchFamily="18" charset="0"/>
                          <a:cs typeface="Times New Roman" panose="02020603050405020304" pitchFamily="18" charset="0"/>
                        </a:rPr>
                        <a:t>Improves on existing features</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249931"/>
                  </a:ext>
                </a:extLst>
              </a:tr>
              <a:tr h="0">
                <a:tc>
                  <a:txBody>
                    <a:bodyPr/>
                    <a:lstStyle/>
                    <a:p>
                      <a:pPr marL="0" marR="0" algn="ctr">
                        <a:spcBef>
                          <a:spcPts val="0"/>
                        </a:spcBef>
                        <a:spcAft>
                          <a:spcPts val="0"/>
                        </a:spcAft>
                      </a:pPr>
                      <a:r>
                        <a:rPr lang="en-US" sz="2400" dirty="0">
                          <a:effectLst/>
                          <a:latin typeface="Corbel" panose="020B0503020204020204" pitchFamily="34" charset="0"/>
                          <a:ea typeface="Times New Roman" panose="02020603050405020304" pitchFamily="18" charset="0"/>
                          <a:cs typeface="Times New Roman" panose="02020603050405020304" pitchFamily="18" charset="0"/>
                        </a:rPr>
                        <a:t>5</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orbel" panose="020B0503020204020204" pitchFamily="34" charset="0"/>
                          <a:ea typeface="Times New Roman" panose="02020603050405020304" pitchFamily="18" charset="0"/>
                          <a:cs typeface="Times New Roman" panose="02020603050405020304" pitchFamily="18" charset="0"/>
                        </a:rPr>
                        <a:t>Improves on existing features and future expansion</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47269"/>
                  </a:ext>
                </a:extLst>
              </a:tr>
            </a:tbl>
          </a:graphicData>
        </a:graphic>
      </p:graphicFrame>
      <p:sp>
        <p:nvSpPr>
          <p:cNvPr id="6" name="TextBox 5"/>
          <p:cNvSpPr txBox="1"/>
          <p:nvPr/>
        </p:nvSpPr>
        <p:spPr>
          <a:xfrm>
            <a:off x="2246142" y="3518119"/>
            <a:ext cx="4629346" cy="369332"/>
          </a:xfrm>
          <a:prstGeom prst="rect">
            <a:avLst/>
          </a:prstGeom>
          <a:noFill/>
        </p:spPr>
        <p:txBody>
          <a:bodyPr wrap="square" rtlCol="0">
            <a:spAutoFit/>
          </a:bodyPr>
          <a:lstStyle/>
          <a:p>
            <a:r>
              <a:rPr lang="en-US" dirty="0"/>
              <a:t>Table </a:t>
            </a:r>
            <a:r>
              <a:rPr lang="en-US" dirty="0" smtClean="0"/>
              <a:t>6: </a:t>
            </a:r>
            <a:r>
              <a:rPr lang="en-US" dirty="0"/>
              <a:t>Feasibility Analysis Matrix Criteria  </a:t>
            </a:r>
          </a:p>
        </p:txBody>
      </p:sp>
    </p:spTree>
    <p:extLst>
      <p:ext uri="{BB962C8B-B14F-4D97-AF65-F5344CB8AC3E}">
        <p14:creationId xmlns:p14="http://schemas.microsoft.com/office/powerpoint/2010/main" val="3541765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60D0-8685-4832-91C0-D97E90C1FC3A}"/>
              </a:ext>
            </a:extLst>
          </p:cNvPr>
          <p:cNvSpPr>
            <a:spLocks noGrp="1"/>
          </p:cNvSpPr>
          <p:nvPr>
            <p:ph type="title"/>
          </p:nvPr>
        </p:nvSpPr>
        <p:spPr>
          <a:xfrm>
            <a:off x="1484307" y="48767"/>
            <a:ext cx="10018713" cy="1752599"/>
          </a:xfrm>
        </p:spPr>
        <p:txBody>
          <a:bodyPr/>
          <a:lstStyle/>
          <a:p>
            <a:r>
              <a:rPr lang="en-US" dirty="0"/>
              <a:t>FEASIBILITY ANALYSIS</a:t>
            </a:r>
          </a:p>
        </p:txBody>
      </p:sp>
      <p:sp>
        <p:nvSpPr>
          <p:cNvPr id="4" name="Slide Number Placeholder 3">
            <a:extLst>
              <a:ext uri="{FF2B5EF4-FFF2-40B4-BE49-F238E27FC236}">
                <a16:creationId xmlns:a16="http://schemas.microsoft.com/office/drawing/2014/main" id="{EABE624D-20FD-47DB-8535-575566F431C0}"/>
              </a:ext>
            </a:extLst>
          </p:cNvPr>
          <p:cNvSpPr>
            <a:spLocks noGrp="1"/>
          </p:cNvSpPr>
          <p:nvPr>
            <p:ph type="sldNum" sz="quarter" idx="12"/>
          </p:nvPr>
        </p:nvSpPr>
        <p:spPr/>
        <p:txBody>
          <a:bodyPr/>
          <a:lstStyle/>
          <a:p>
            <a:fld id="{48734F21-C3D9-4E05-83BC-28474BE3192D}" type="slidenum">
              <a:rPr lang="en-US" sz="2000" smtClean="0"/>
              <a:t>15</a:t>
            </a:fld>
            <a:endParaRPr lang="en-US" sz="2000" dirty="0"/>
          </a:p>
        </p:txBody>
      </p:sp>
      <p:graphicFrame>
        <p:nvGraphicFramePr>
          <p:cNvPr id="5" name="Table 4">
            <a:extLst>
              <a:ext uri="{FF2B5EF4-FFF2-40B4-BE49-F238E27FC236}">
                <a16:creationId xmlns:a16="http://schemas.microsoft.com/office/drawing/2014/main" id="{5C010B75-39A8-4049-B62B-301BC6D44BA8}"/>
              </a:ext>
            </a:extLst>
          </p:cNvPr>
          <p:cNvGraphicFramePr>
            <a:graphicFrameLocks noGrp="1"/>
          </p:cNvGraphicFramePr>
          <p:nvPr>
            <p:extLst>
              <p:ext uri="{D42A27DB-BD31-4B8C-83A1-F6EECF244321}">
                <p14:modId xmlns:p14="http://schemas.microsoft.com/office/powerpoint/2010/main" val="4095888687"/>
              </p:ext>
            </p:extLst>
          </p:nvPr>
        </p:nvGraphicFramePr>
        <p:xfrm>
          <a:off x="1691724" y="1669338"/>
          <a:ext cx="9260132" cy="4849603"/>
        </p:xfrm>
        <a:graphic>
          <a:graphicData uri="http://schemas.openxmlformats.org/drawingml/2006/table">
            <a:tbl>
              <a:tblPr firstRow="1" firstCol="1" bandRow="1"/>
              <a:tblGrid>
                <a:gridCol w="2219094">
                  <a:extLst>
                    <a:ext uri="{9D8B030D-6E8A-4147-A177-3AD203B41FA5}">
                      <a16:colId xmlns:a16="http://schemas.microsoft.com/office/drawing/2014/main" val="3061451437"/>
                    </a:ext>
                  </a:extLst>
                </a:gridCol>
                <a:gridCol w="1111348">
                  <a:extLst>
                    <a:ext uri="{9D8B030D-6E8A-4147-A177-3AD203B41FA5}">
                      <a16:colId xmlns:a16="http://schemas.microsoft.com/office/drawing/2014/main" val="148898985"/>
                    </a:ext>
                  </a:extLst>
                </a:gridCol>
                <a:gridCol w="5929690">
                  <a:extLst>
                    <a:ext uri="{9D8B030D-6E8A-4147-A177-3AD203B41FA5}">
                      <a16:colId xmlns:a16="http://schemas.microsoft.com/office/drawing/2014/main" val="3577292591"/>
                    </a:ext>
                  </a:extLst>
                </a:gridCol>
              </a:tblGrid>
              <a:tr h="327040">
                <a:tc gridSpan="3">
                  <a:txBody>
                    <a:bodyPr/>
                    <a:lstStyle/>
                    <a:p>
                      <a:pPr marL="0" marR="0" algn="ctr">
                        <a:spcBef>
                          <a:spcPts val="0"/>
                        </a:spcBef>
                        <a:spcAft>
                          <a:spcPts val="0"/>
                        </a:spcAft>
                      </a:pPr>
                      <a:r>
                        <a:rPr lang="en-US" sz="2400" b="1" dirty="0">
                          <a:solidFill>
                            <a:schemeClr val="bg1"/>
                          </a:solidFill>
                          <a:effectLst/>
                          <a:latin typeface="+mn-lt"/>
                          <a:ea typeface="Times New Roman" panose="02020603050405020304" pitchFamily="18" charset="0"/>
                          <a:cs typeface="Times New Roman" panose="02020603050405020304" pitchFamily="18" charset="0"/>
                        </a:rPr>
                        <a:t>DISINFECTION</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0603584"/>
                  </a:ext>
                </a:extLst>
              </a:tr>
              <a:tr h="327040">
                <a:tc>
                  <a:txBody>
                    <a:bodyPr/>
                    <a:lstStyle/>
                    <a:p>
                      <a:pPr marL="0" marR="0">
                        <a:spcBef>
                          <a:spcPts val="0"/>
                        </a:spcBef>
                        <a:spcAft>
                          <a:spcPts val="0"/>
                        </a:spcAft>
                      </a:pPr>
                      <a:r>
                        <a:rPr lang="en-US" sz="2400" b="1">
                          <a:effectLst/>
                          <a:latin typeface="+mn-lt"/>
                          <a:ea typeface="Times New Roman" panose="02020603050405020304" pitchFamily="18" charset="0"/>
                          <a:cs typeface="Times New Roman" panose="02020603050405020304" pitchFamily="18" charset="0"/>
                        </a:rPr>
                        <a:t>Alternatives </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effectLst/>
                          <a:latin typeface="+mn-lt"/>
                          <a:ea typeface="Times New Roman" panose="02020603050405020304" pitchFamily="18" charset="0"/>
                          <a:cs typeface="Times New Roman" panose="02020603050405020304" pitchFamily="18" charset="0"/>
                        </a:rPr>
                        <a:t>Rating</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a:effectLst/>
                          <a:latin typeface="+mn-lt"/>
                          <a:ea typeface="Times New Roman" panose="02020603050405020304" pitchFamily="18" charset="0"/>
                          <a:cs typeface="Times New Roman" panose="02020603050405020304" pitchFamily="18" charset="0"/>
                        </a:rPr>
                        <a:t>Reason for Given Rating</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1469153"/>
                  </a:ext>
                </a:extLst>
              </a:tr>
              <a:tr h="1635202">
                <a:tc>
                  <a:txBody>
                    <a:bodyPr/>
                    <a:lstStyle/>
                    <a:p>
                      <a:pPr marL="0" marR="0">
                        <a:spcBef>
                          <a:spcPts val="0"/>
                        </a:spcBef>
                        <a:spcAft>
                          <a:spcPts val="0"/>
                        </a:spcAft>
                      </a:pPr>
                      <a:r>
                        <a:rPr lang="en-US" sz="2400" dirty="0">
                          <a:effectLst/>
                          <a:latin typeface="+mn-lt"/>
                          <a:ea typeface="Times New Roman" panose="02020603050405020304" pitchFamily="18" charset="0"/>
                          <a:cs typeface="Times New Roman" panose="02020603050405020304" pitchFamily="18" charset="0"/>
                        </a:rPr>
                        <a:t>Option 1: Add two redundant UV channels with WEDECO lamps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mn-lt"/>
                          <a:ea typeface="Times New Roman" panose="02020603050405020304" pitchFamily="18" charset="0"/>
                          <a:cs typeface="Times New Roman" panose="02020603050405020304" pitchFamily="18" charset="0"/>
                        </a:rPr>
                        <a:t>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mn-lt"/>
                          <a:ea typeface="Times New Roman" panose="02020603050405020304" pitchFamily="18" charset="0"/>
                          <a:cs typeface="Times New Roman" panose="02020603050405020304" pitchFamily="18" charset="0"/>
                        </a:rPr>
                        <a:t>Adding two redundant UV channels with WEDECO lamps was rated at a five because the additional units are easily compatible and would allow for simple future expansion.</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4281024"/>
                  </a:ext>
                </a:extLst>
              </a:tr>
              <a:tr h="2289283">
                <a:tc>
                  <a:txBody>
                    <a:bodyPr/>
                    <a:lstStyle/>
                    <a:p>
                      <a:pPr marL="0" marR="0">
                        <a:spcBef>
                          <a:spcPts val="0"/>
                        </a:spcBef>
                        <a:spcAft>
                          <a:spcPts val="0"/>
                        </a:spcAft>
                      </a:pPr>
                      <a:r>
                        <a:rPr lang="en-US" sz="2400">
                          <a:effectLst/>
                          <a:latin typeface="+mn-lt"/>
                          <a:ea typeface="Times New Roman" panose="02020603050405020304" pitchFamily="18" charset="0"/>
                          <a:cs typeface="Times New Roman" panose="02020603050405020304" pitchFamily="18" charset="0"/>
                        </a:rPr>
                        <a:t>Option 2: Replace with chlorine contact</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mn-lt"/>
                          <a:ea typeface="Times New Roman" panose="02020603050405020304" pitchFamily="18" charset="0"/>
                          <a:cs typeface="Times New Roman" panose="02020603050405020304" pitchFamily="18" charset="0"/>
                        </a:rPr>
                        <a:t>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mn-lt"/>
                          <a:ea typeface="Times New Roman" panose="02020603050405020304" pitchFamily="18" charset="0"/>
                          <a:cs typeface="Times New Roman" panose="02020603050405020304" pitchFamily="18" charset="0"/>
                        </a:rPr>
                        <a:t>Replacing the existing UV disinfection system with chlorine contact was rated at a two because this would require implementing chlorine contact basins and demolishing the existing UV system which would be difficult for further expansion.</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7611409"/>
                  </a:ext>
                </a:extLst>
              </a:tr>
            </a:tbl>
          </a:graphicData>
        </a:graphic>
      </p:graphicFrame>
      <p:sp>
        <p:nvSpPr>
          <p:cNvPr id="6" name="TextBox 5">
            <a:extLst>
              <a:ext uri="{FF2B5EF4-FFF2-40B4-BE49-F238E27FC236}">
                <a16:creationId xmlns:a16="http://schemas.microsoft.com/office/drawing/2014/main" id="{61EEFFA7-D6CD-4151-8FD7-4237E0DCC1C0}"/>
              </a:ext>
            </a:extLst>
          </p:cNvPr>
          <p:cNvSpPr txBox="1"/>
          <p:nvPr/>
        </p:nvSpPr>
        <p:spPr>
          <a:xfrm>
            <a:off x="1692444" y="1300006"/>
            <a:ext cx="4629346" cy="369332"/>
          </a:xfrm>
          <a:prstGeom prst="rect">
            <a:avLst/>
          </a:prstGeom>
          <a:noFill/>
        </p:spPr>
        <p:txBody>
          <a:bodyPr wrap="square" rtlCol="0">
            <a:spAutoFit/>
          </a:bodyPr>
          <a:lstStyle/>
          <a:p>
            <a:r>
              <a:rPr lang="en-US" dirty="0"/>
              <a:t>Table </a:t>
            </a:r>
            <a:r>
              <a:rPr lang="en-US" dirty="0" smtClean="0"/>
              <a:t>7: </a:t>
            </a:r>
            <a:r>
              <a:rPr lang="en-US" dirty="0"/>
              <a:t>Feasibility Analysis Matrix Example  </a:t>
            </a:r>
          </a:p>
        </p:txBody>
      </p:sp>
    </p:spTree>
    <p:extLst>
      <p:ext uri="{BB962C8B-B14F-4D97-AF65-F5344CB8AC3E}">
        <p14:creationId xmlns:p14="http://schemas.microsoft.com/office/powerpoint/2010/main" val="2583999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6766"/>
            <a:ext cx="10018713" cy="1752599"/>
          </a:xfrm>
        </p:spPr>
        <p:txBody>
          <a:bodyPr/>
          <a:lstStyle/>
          <a:p>
            <a:r>
              <a:rPr lang="en-US" dirty="0"/>
              <a:t>EFFICIENCY IMPROVEMENTS ANALYSIS</a:t>
            </a:r>
          </a:p>
        </p:txBody>
      </p:sp>
      <p:sp>
        <p:nvSpPr>
          <p:cNvPr id="3" name="Content Placeholder 2"/>
          <p:cNvSpPr>
            <a:spLocks noGrp="1"/>
          </p:cNvSpPr>
          <p:nvPr>
            <p:ph idx="1"/>
          </p:nvPr>
        </p:nvSpPr>
        <p:spPr>
          <a:xfrm>
            <a:off x="1484309" y="861695"/>
            <a:ext cx="10018713" cy="3124201"/>
          </a:xfrm>
        </p:spPr>
        <p:txBody>
          <a:bodyPr/>
          <a:lstStyle/>
          <a:p>
            <a:pPr>
              <a:buClr>
                <a:srgbClr val="002060"/>
              </a:buClr>
            </a:pPr>
            <a:r>
              <a:rPr lang="en-US" dirty="0"/>
              <a:t>This analysis is based upon various measurements of efficiency that are applicable to each unit and how they compare with the existing treatment efficiency.</a:t>
            </a:r>
          </a:p>
          <a:p>
            <a:endParaRPr lang="en-US" dirty="0"/>
          </a:p>
        </p:txBody>
      </p:sp>
      <p:sp>
        <p:nvSpPr>
          <p:cNvPr id="4" name="Slide Number Placeholder 3"/>
          <p:cNvSpPr>
            <a:spLocks noGrp="1"/>
          </p:cNvSpPr>
          <p:nvPr>
            <p:ph type="sldNum" sz="quarter" idx="12"/>
          </p:nvPr>
        </p:nvSpPr>
        <p:spPr/>
        <p:txBody>
          <a:bodyPr/>
          <a:lstStyle/>
          <a:p>
            <a:fld id="{48734F21-C3D9-4E05-83BC-28474BE3192D}" type="slidenum">
              <a:rPr lang="en-US" sz="2000" smtClean="0"/>
              <a:t>16</a:t>
            </a:fld>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2947083357"/>
              </p:ext>
            </p:extLst>
          </p:nvPr>
        </p:nvGraphicFramePr>
        <p:xfrm>
          <a:off x="1758068" y="3185537"/>
          <a:ext cx="9397612" cy="2560320"/>
        </p:xfrm>
        <a:graphic>
          <a:graphicData uri="http://schemas.openxmlformats.org/drawingml/2006/table">
            <a:tbl>
              <a:tblPr firstRow="1" firstCol="1" bandRow="1"/>
              <a:tblGrid>
                <a:gridCol w="1009781">
                  <a:extLst>
                    <a:ext uri="{9D8B030D-6E8A-4147-A177-3AD203B41FA5}">
                      <a16:colId xmlns:a16="http://schemas.microsoft.com/office/drawing/2014/main" val="2855294659"/>
                    </a:ext>
                  </a:extLst>
                </a:gridCol>
                <a:gridCol w="8387831">
                  <a:extLst>
                    <a:ext uri="{9D8B030D-6E8A-4147-A177-3AD203B41FA5}">
                      <a16:colId xmlns:a16="http://schemas.microsoft.com/office/drawing/2014/main" val="1908199063"/>
                    </a:ext>
                  </a:extLst>
                </a:gridCol>
              </a:tblGrid>
              <a:tr h="0">
                <a:tc gridSpan="2">
                  <a:txBody>
                    <a:bodyPr/>
                    <a:lstStyle/>
                    <a:p>
                      <a:pPr marL="0" marR="0" algn="ctr">
                        <a:spcBef>
                          <a:spcPts val="0"/>
                        </a:spcBef>
                        <a:spcAft>
                          <a:spcPts val="0"/>
                        </a:spcAft>
                      </a:pPr>
                      <a:r>
                        <a:rPr lang="en-US" sz="2400" b="1"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Efficiency Improvement Analysis Rating Criteria</a:t>
                      </a:r>
                      <a:endParaRPr lang="en-US" sz="20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extLst>
                  <a:ext uri="{0D108BD9-81ED-4DB2-BD59-A6C34878D82A}">
                    <a16:rowId xmlns:a16="http://schemas.microsoft.com/office/drawing/2014/main" val="612250127"/>
                  </a:ext>
                </a:extLst>
              </a:tr>
              <a:tr h="0">
                <a:tc>
                  <a:txBody>
                    <a:bodyPr/>
                    <a:lstStyle/>
                    <a:p>
                      <a:pPr marL="0" marR="0" algn="ctr">
                        <a:spcBef>
                          <a:spcPts val="0"/>
                        </a:spcBef>
                        <a:spcAft>
                          <a:spcPts val="0"/>
                        </a:spcAft>
                      </a:pPr>
                      <a:r>
                        <a:rPr lang="en-US" sz="2400">
                          <a:effectLst/>
                          <a:latin typeface="Corbel" panose="020B0503020204020204" pitchFamily="34" charset="0"/>
                          <a:ea typeface="Times New Roman" panose="02020603050405020304" pitchFamily="18" charset="0"/>
                          <a:cs typeface="Times New Roman" panose="02020603050405020304" pitchFamily="18" charset="0"/>
                        </a:rPr>
                        <a:t>Score</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Corbel" panose="020B0503020204020204" pitchFamily="34" charset="0"/>
                          <a:ea typeface="Times New Roman" panose="02020603050405020304" pitchFamily="18" charset="0"/>
                          <a:cs typeface="Times New Roman" panose="02020603050405020304" pitchFamily="18" charset="0"/>
                        </a:rPr>
                        <a:t>Criteria</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9440411"/>
                  </a:ext>
                </a:extLst>
              </a:tr>
              <a:tr h="0">
                <a:tc>
                  <a:txBody>
                    <a:bodyPr/>
                    <a:lstStyle/>
                    <a:p>
                      <a:pPr marL="0" marR="0" algn="ctr">
                        <a:spcBef>
                          <a:spcPts val="0"/>
                        </a:spcBef>
                        <a:spcAft>
                          <a:spcPts val="0"/>
                        </a:spcAft>
                      </a:pPr>
                      <a:r>
                        <a:rPr lang="en-US" sz="2400">
                          <a:effectLst/>
                          <a:latin typeface="Corbel" panose="020B0503020204020204" pitchFamily="34" charset="0"/>
                          <a:ea typeface="Times New Roman" panose="02020603050405020304" pitchFamily="18" charset="0"/>
                          <a:cs typeface="Times New Roman" panose="02020603050405020304" pitchFamily="18" charset="0"/>
                        </a:rPr>
                        <a:t>1</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Corbel" panose="020B0503020204020204" pitchFamily="34" charset="0"/>
                          <a:ea typeface="Times New Roman" panose="02020603050405020304" pitchFamily="18" charset="0"/>
                          <a:cs typeface="Times New Roman" panose="02020603050405020304" pitchFamily="18" charset="0"/>
                        </a:rPr>
                        <a:t>Major decrease in efficiency (less than 20% efficient)</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898007"/>
                  </a:ext>
                </a:extLst>
              </a:tr>
              <a:tr h="0">
                <a:tc>
                  <a:txBody>
                    <a:bodyPr/>
                    <a:lstStyle/>
                    <a:p>
                      <a:pPr marL="0" marR="0" algn="ctr">
                        <a:spcBef>
                          <a:spcPts val="0"/>
                        </a:spcBef>
                        <a:spcAft>
                          <a:spcPts val="0"/>
                        </a:spcAft>
                      </a:pPr>
                      <a:r>
                        <a:rPr lang="en-US" sz="2400">
                          <a:effectLst/>
                          <a:latin typeface="Corbel" panose="020B0503020204020204" pitchFamily="34" charset="0"/>
                          <a:ea typeface="Times New Roman" panose="02020603050405020304" pitchFamily="18" charset="0"/>
                          <a:cs typeface="Times New Roman" panose="02020603050405020304" pitchFamily="18" charset="0"/>
                        </a:rPr>
                        <a:t>2</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orbel" panose="020B0503020204020204" pitchFamily="34" charset="0"/>
                          <a:ea typeface="Times New Roman" panose="02020603050405020304" pitchFamily="18" charset="0"/>
                          <a:cs typeface="Times New Roman" panose="02020603050405020304" pitchFamily="18" charset="0"/>
                        </a:rPr>
                        <a:t>Minor decrease in efficiency (between 20% and 0% less efficient)</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4162070"/>
                  </a:ext>
                </a:extLst>
              </a:tr>
              <a:tr h="0">
                <a:tc>
                  <a:txBody>
                    <a:bodyPr/>
                    <a:lstStyle/>
                    <a:p>
                      <a:pPr marL="0" marR="0" algn="ctr">
                        <a:spcBef>
                          <a:spcPts val="0"/>
                        </a:spcBef>
                        <a:spcAft>
                          <a:spcPts val="0"/>
                        </a:spcAft>
                      </a:pPr>
                      <a:r>
                        <a:rPr lang="en-US" sz="2400">
                          <a:effectLst/>
                          <a:latin typeface="Corbel" panose="020B0503020204020204" pitchFamily="34" charset="0"/>
                          <a:ea typeface="Times New Roman" panose="02020603050405020304" pitchFamily="18" charset="0"/>
                          <a:cs typeface="Times New Roman" panose="02020603050405020304" pitchFamily="18" charset="0"/>
                        </a:rPr>
                        <a:t>3</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orbel" panose="020B0503020204020204" pitchFamily="34" charset="0"/>
                          <a:ea typeface="Times New Roman" panose="02020603050405020304" pitchFamily="18" charset="0"/>
                          <a:cs typeface="Times New Roman" panose="02020603050405020304" pitchFamily="18" charset="0"/>
                        </a:rPr>
                        <a:t>No change to efficiency</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60440"/>
                  </a:ext>
                </a:extLst>
              </a:tr>
              <a:tr h="0">
                <a:tc>
                  <a:txBody>
                    <a:bodyPr/>
                    <a:lstStyle/>
                    <a:p>
                      <a:pPr marL="0" marR="0" algn="ctr">
                        <a:spcBef>
                          <a:spcPts val="0"/>
                        </a:spcBef>
                        <a:spcAft>
                          <a:spcPts val="0"/>
                        </a:spcAft>
                      </a:pPr>
                      <a:r>
                        <a:rPr lang="en-US" sz="2400">
                          <a:effectLst/>
                          <a:latin typeface="Corbel" panose="020B0503020204020204" pitchFamily="34" charset="0"/>
                          <a:ea typeface="Times New Roman" panose="02020603050405020304" pitchFamily="18" charset="0"/>
                          <a:cs typeface="Times New Roman" panose="02020603050405020304" pitchFamily="18" charset="0"/>
                        </a:rPr>
                        <a:t>4</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orbel" panose="020B0503020204020204" pitchFamily="34" charset="0"/>
                          <a:ea typeface="Times New Roman" panose="02020603050405020304" pitchFamily="18" charset="0"/>
                          <a:cs typeface="Times New Roman" panose="02020603050405020304" pitchFamily="18" charset="0"/>
                        </a:rPr>
                        <a:t>Minor increase in efficiency (between 0% and 20% more efficient)</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671212"/>
                  </a:ext>
                </a:extLst>
              </a:tr>
              <a:tr h="0">
                <a:tc>
                  <a:txBody>
                    <a:bodyPr/>
                    <a:lstStyle/>
                    <a:p>
                      <a:pPr marL="0" marR="0" algn="ctr">
                        <a:spcBef>
                          <a:spcPts val="0"/>
                        </a:spcBef>
                        <a:spcAft>
                          <a:spcPts val="0"/>
                        </a:spcAft>
                      </a:pPr>
                      <a:r>
                        <a:rPr lang="en-US" sz="2400">
                          <a:effectLst/>
                          <a:latin typeface="Corbel" panose="020B0503020204020204" pitchFamily="34" charset="0"/>
                          <a:ea typeface="Times New Roman" panose="02020603050405020304" pitchFamily="18" charset="0"/>
                          <a:cs typeface="Times New Roman" panose="02020603050405020304" pitchFamily="18" charset="0"/>
                        </a:rPr>
                        <a:t>5</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orbel" panose="020B0503020204020204" pitchFamily="34" charset="0"/>
                          <a:ea typeface="Times New Roman" panose="02020603050405020304" pitchFamily="18" charset="0"/>
                          <a:cs typeface="Times New Roman" panose="02020603050405020304" pitchFamily="18" charset="0"/>
                        </a:rPr>
                        <a:t>Major increase in efficiency (greater than 20% more efficient)</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4393805"/>
                  </a:ext>
                </a:extLst>
              </a:tr>
            </a:tbl>
          </a:graphicData>
        </a:graphic>
      </p:graphicFrame>
      <p:sp>
        <p:nvSpPr>
          <p:cNvPr id="6" name="TextBox 5"/>
          <p:cNvSpPr txBox="1"/>
          <p:nvPr/>
        </p:nvSpPr>
        <p:spPr>
          <a:xfrm>
            <a:off x="1758067" y="2816205"/>
            <a:ext cx="7648529" cy="369332"/>
          </a:xfrm>
          <a:prstGeom prst="rect">
            <a:avLst/>
          </a:prstGeom>
          <a:noFill/>
        </p:spPr>
        <p:txBody>
          <a:bodyPr wrap="square" rtlCol="0">
            <a:spAutoFit/>
          </a:bodyPr>
          <a:lstStyle/>
          <a:p>
            <a:r>
              <a:rPr lang="en-US" dirty="0"/>
              <a:t>Table 8</a:t>
            </a:r>
            <a:r>
              <a:rPr lang="en-US" dirty="0" smtClean="0"/>
              <a:t>: </a:t>
            </a:r>
            <a:r>
              <a:rPr lang="en-US" dirty="0"/>
              <a:t>Efficiency Improvements  Analysis Matrix Criteria  </a:t>
            </a:r>
          </a:p>
        </p:txBody>
      </p:sp>
    </p:spTree>
    <p:extLst>
      <p:ext uri="{BB962C8B-B14F-4D97-AF65-F5344CB8AC3E}">
        <p14:creationId xmlns:p14="http://schemas.microsoft.com/office/powerpoint/2010/main" val="2547799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5E69-E568-493D-91BA-62CC28FBE004}"/>
              </a:ext>
            </a:extLst>
          </p:cNvPr>
          <p:cNvSpPr>
            <a:spLocks noGrp="1"/>
          </p:cNvSpPr>
          <p:nvPr>
            <p:ph type="title"/>
          </p:nvPr>
        </p:nvSpPr>
        <p:spPr/>
        <p:txBody>
          <a:bodyPr/>
          <a:lstStyle/>
          <a:p>
            <a:r>
              <a:rPr lang="en-US" dirty="0"/>
              <a:t>EFFICIENCY IMPROVEMENTS ANALYSIS</a:t>
            </a:r>
          </a:p>
        </p:txBody>
      </p:sp>
      <p:sp>
        <p:nvSpPr>
          <p:cNvPr id="4" name="Slide Number Placeholder 3">
            <a:extLst>
              <a:ext uri="{FF2B5EF4-FFF2-40B4-BE49-F238E27FC236}">
                <a16:creationId xmlns:a16="http://schemas.microsoft.com/office/drawing/2014/main" id="{28AFBDEC-D9B0-4E7D-A9A2-37504F8AADE8}"/>
              </a:ext>
            </a:extLst>
          </p:cNvPr>
          <p:cNvSpPr>
            <a:spLocks noGrp="1"/>
          </p:cNvSpPr>
          <p:nvPr>
            <p:ph type="sldNum" sz="quarter" idx="12"/>
          </p:nvPr>
        </p:nvSpPr>
        <p:spPr/>
        <p:txBody>
          <a:bodyPr/>
          <a:lstStyle/>
          <a:p>
            <a:fld id="{48734F21-C3D9-4E05-83BC-28474BE3192D}" type="slidenum">
              <a:rPr lang="en-US" sz="2000" smtClean="0"/>
              <a:t>17</a:t>
            </a:fld>
            <a:endParaRPr lang="en-US" sz="2000" dirty="0"/>
          </a:p>
        </p:txBody>
      </p:sp>
      <p:graphicFrame>
        <p:nvGraphicFramePr>
          <p:cNvPr id="5" name="Table 4">
            <a:extLst>
              <a:ext uri="{FF2B5EF4-FFF2-40B4-BE49-F238E27FC236}">
                <a16:creationId xmlns:a16="http://schemas.microsoft.com/office/drawing/2014/main" id="{FF7AD149-3D1F-4EE4-B43B-2AC5CFE246DB}"/>
              </a:ext>
            </a:extLst>
          </p:cNvPr>
          <p:cNvGraphicFramePr>
            <a:graphicFrameLocks noGrp="1"/>
          </p:cNvGraphicFramePr>
          <p:nvPr>
            <p:extLst>
              <p:ext uri="{D42A27DB-BD31-4B8C-83A1-F6EECF244321}">
                <p14:modId xmlns:p14="http://schemas.microsoft.com/office/powerpoint/2010/main" val="2896150071"/>
              </p:ext>
            </p:extLst>
          </p:nvPr>
        </p:nvGraphicFramePr>
        <p:xfrm>
          <a:off x="1979807" y="2206435"/>
          <a:ext cx="9027720" cy="4273025"/>
        </p:xfrm>
        <a:graphic>
          <a:graphicData uri="http://schemas.openxmlformats.org/drawingml/2006/table">
            <a:tbl>
              <a:tblPr firstRow="1" firstCol="1" bandRow="1"/>
              <a:tblGrid>
                <a:gridCol w="2867983">
                  <a:extLst>
                    <a:ext uri="{9D8B030D-6E8A-4147-A177-3AD203B41FA5}">
                      <a16:colId xmlns:a16="http://schemas.microsoft.com/office/drawing/2014/main" val="150376255"/>
                    </a:ext>
                  </a:extLst>
                </a:gridCol>
                <a:gridCol w="913145">
                  <a:extLst>
                    <a:ext uri="{9D8B030D-6E8A-4147-A177-3AD203B41FA5}">
                      <a16:colId xmlns:a16="http://schemas.microsoft.com/office/drawing/2014/main" val="2999380168"/>
                    </a:ext>
                  </a:extLst>
                </a:gridCol>
                <a:gridCol w="5246592">
                  <a:extLst>
                    <a:ext uri="{9D8B030D-6E8A-4147-A177-3AD203B41FA5}">
                      <a16:colId xmlns:a16="http://schemas.microsoft.com/office/drawing/2014/main" val="4048786135"/>
                    </a:ext>
                  </a:extLst>
                </a:gridCol>
              </a:tblGrid>
              <a:tr h="204171">
                <a:tc gridSpan="3">
                  <a:txBody>
                    <a:bodyPr/>
                    <a:lstStyle/>
                    <a:p>
                      <a:pPr marL="0" marR="0" algn="ctr">
                        <a:spcBef>
                          <a:spcPts val="0"/>
                        </a:spcBef>
                        <a:spcAft>
                          <a:spcPts val="0"/>
                        </a:spcAft>
                      </a:pPr>
                      <a:r>
                        <a:rPr lang="en-US" sz="2000" b="1" dirty="0">
                          <a:solidFill>
                            <a:schemeClr val="bg1"/>
                          </a:solidFill>
                          <a:effectLst/>
                          <a:latin typeface="+mn-lt"/>
                          <a:ea typeface="Times New Roman" panose="02020603050405020304" pitchFamily="18" charset="0"/>
                          <a:cs typeface="Times New Roman" panose="02020603050405020304" pitchFamily="18" charset="0"/>
                        </a:rPr>
                        <a:t>PRIMARY SEDIMENTATION BASIN</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8587607"/>
                  </a:ext>
                </a:extLst>
              </a:tr>
              <a:tr h="249702">
                <a:tc>
                  <a:txBody>
                    <a:bodyPr/>
                    <a:lstStyle/>
                    <a:p>
                      <a:pPr marL="0" marR="0">
                        <a:spcBef>
                          <a:spcPts val="0"/>
                        </a:spcBef>
                        <a:spcAft>
                          <a:spcPts val="0"/>
                        </a:spcAft>
                      </a:pPr>
                      <a:r>
                        <a:rPr lang="en-US" sz="2000" b="1">
                          <a:effectLst/>
                          <a:latin typeface="+mn-lt"/>
                          <a:ea typeface="Times New Roman" panose="02020603050405020304" pitchFamily="18" charset="0"/>
                          <a:cs typeface="Times New Roman" panose="02020603050405020304" pitchFamily="18" charset="0"/>
                        </a:rPr>
                        <a:t>Alternatives </a:t>
                      </a:r>
                      <a:endParaRPr lang="en-US" sz="18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mn-lt"/>
                          <a:ea typeface="Times New Roman" panose="02020603050405020304" pitchFamily="18" charset="0"/>
                          <a:cs typeface="Times New Roman" panose="02020603050405020304" pitchFamily="18" charset="0"/>
                        </a:rPr>
                        <a:t>Rating</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effectLst/>
                          <a:latin typeface="+mn-lt"/>
                          <a:ea typeface="Times New Roman" panose="02020603050405020304" pitchFamily="18" charset="0"/>
                          <a:cs typeface="Times New Roman" panose="02020603050405020304" pitchFamily="18" charset="0"/>
                        </a:rPr>
                        <a:t>Reason for Given Rating</a:t>
                      </a:r>
                      <a:endParaRPr lang="en-US" sz="18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9438015"/>
                  </a:ext>
                </a:extLst>
              </a:tr>
              <a:tr h="816683">
                <a:tc>
                  <a:txBody>
                    <a:bodyPr/>
                    <a:lstStyle/>
                    <a:p>
                      <a:pPr marL="0" marR="0">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Option 1: Add one redundant primary sedimentation basin</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3</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Adding one redundant primary sedimentation basin was rated at a three because there would be no increase or decrease in efficiency.</a:t>
                      </a:r>
                      <a:endParaRPr lang="en-US" sz="18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9365913"/>
                  </a:ext>
                </a:extLst>
              </a:tr>
              <a:tr h="1429196">
                <a:tc>
                  <a:txBody>
                    <a:bodyPr/>
                    <a:lstStyle/>
                    <a:p>
                      <a:pPr marL="0" marR="0">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Option 2: Add one rectangular sedimentation basin</a:t>
                      </a:r>
                      <a:endParaRPr lang="en-US" sz="18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2</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Adding a rectangular sedimentation basin was rated at a two because while rectangular and circular configurations are in theory similar in efficiency, rectangular basins suffer from short circuiting which considerably reduces efficiency. </a:t>
                      </a:r>
                      <a:endParaRPr lang="en-US" sz="18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5646225"/>
                  </a:ext>
                </a:extLst>
              </a:tr>
              <a:tr h="1225025">
                <a:tc>
                  <a:txBody>
                    <a:bodyPr/>
                    <a:lstStyle/>
                    <a:p>
                      <a:pPr marL="0" marR="0">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Option 3: Replace with Huber primary drum screens</a:t>
                      </a:r>
                      <a:endParaRPr lang="en-US" sz="18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mn-lt"/>
                          <a:ea typeface="Times New Roman" panose="02020603050405020304" pitchFamily="18" charset="0"/>
                          <a:cs typeface="Times New Roman" panose="02020603050405020304" pitchFamily="18" charset="0"/>
                        </a:rPr>
                        <a:t>5</a:t>
                      </a:r>
                      <a:endParaRPr lang="en-US" sz="18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mn-lt"/>
                          <a:ea typeface="Times New Roman" panose="02020603050405020304" pitchFamily="18" charset="0"/>
                          <a:cs typeface="Times New Roman" panose="02020603050405020304" pitchFamily="18" charset="0"/>
                        </a:rPr>
                        <a:t>Huber primary drum screens were rated at a five because they are more efficient in constituent removal, have a much lower HRT, and increases efficiency by 30-40% in the aeration basins.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844968"/>
                  </a:ext>
                </a:extLst>
              </a:tr>
            </a:tbl>
          </a:graphicData>
        </a:graphic>
      </p:graphicFrame>
      <p:sp>
        <p:nvSpPr>
          <p:cNvPr id="6" name="TextBox 5">
            <a:extLst>
              <a:ext uri="{FF2B5EF4-FFF2-40B4-BE49-F238E27FC236}">
                <a16:creationId xmlns:a16="http://schemas.microsoft.com/office/drawing/2014/main" id="{20074EE4-F94C-42DA-9411-FAC7371EA70C}"/>
              </a:ext>
            </a:extLst>
          </p:cNvPr>
          <p:cNvSpPr txBox="1"/>
          <p:nvPr/>
        </p:nvSpPr>
        <p:spPr>
          <a:xfrm>
            <a:off x="1979807" y="1837103"/>
            <a:ext cx="7648529" cy="369332"/>
          </a:xfrm>
          <a:prstGeom prst="rect">
            <a:avLst/>
          </a:prstGeom>
          <a:noFill/>
        </p:spPr>
        <p:txBody>
          <a:bodyPr wrap="square" rtlCol="0">
            <a:spAutoFit/>
          </a:bodyPr>
          <a:lstStyle/>
          <a:p>
            <a:r>
              <a:rPr lang="en-US" dirty="0"/>
              <a:t>Table </a:t>
            </a:r>
            <a:r>
              <a:rPr lang="en-US" dirty="0" smtClean="0"/>
              <a:t>9: </a:t>
            </a:r>
            <a:r>
              <a:rPr lang="en-US" dirty="0"/>
              <a:t>Efficiency Improvements  Analysis Matrix Example </a:t>
            </a:r>
          </a:p>
        </p:txBody>
      </p:sp>
    </p:spTree>
    <p:extLst>
      <p:ext uri="{BB962C8B-B14F-4D97-AF65-F5344CB8AC3E}">
        <p14:creationId xmlns:p14="http://schemas.microsoft.com/office/powerpoint/2010/main" val="2797952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IMPACTS ANALYSIS</a:t>
            </a:r>
          </a:p>
        </p:txBody>
      </p:sp>
      <p:sp>
        <p:nvSpPr>
          <p:cNvPr id="3" name="Content Placeholder 2"/>
          <p:cNvSpPr>
            <a:spLocks noGrp="1"/>
          </p:cNvSpPr>
          <p:nvPr>
            <p:ph idx="1"/>
          </p:nvPr>
        </p:nvSpPr>
        <p:spPr>
          <a:xfrm>
            <a:off x="1484310" y="1333499"/>
            <a:ext cx="10018713" cy="3124201"/>
          </a:xfrm>
        </p:spPr>
        <p:txBody>
          <a:bodyPr/>
          <a:lstStyle/>
          <a:p>
            <a:pPr>
              <a:buClr>
                <a:srgbClr val="002060"/>
              </a:buClr>
            </a:pPr>
            <a:r>
              <a:rPr lang="en-US" dirty="0"/>
              <a:t>This social impacts analysis was based on assumed impacts from increased costs and changes in public response to environmental impacts.</a:t>
            </a:r>
          </a:p>
        </p:txBody>
      </p:sp>
      <p:sp>
        <p:nvSpPr>
          <p:cNvPr id="4" name="Slide Number Placeholder 3"/>
          <p:cNvSpPr>
            <a:spLocks noGrp="1"/>
          </p:cNvSpPr>
          <p:nvPr>
            <p:ph type="sldNum" sz="quarter" idx="12"/>
          </p:nvPr>
        </p:nvSpPr>
        <p:spPr/>
        <p:txBody>
          <a:bodyPr/>
          <a:lstStyle/>
          <a:p>
            <a:fld id="{48734F21-C3D9-4E05-83BC-28474BE3192D}" type="slidenum">
              <a:rPr lang="en-US" sz="2000" smtClean="0"/>
              <a:t>18</a:t>
            </a:fld>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892997403"/>
              </p:ext>
            </p:extLst>
          </p:nvPr>
        </p:nvGraphicFramePr>
        <p:xfrm>
          <a:off x="2868612" y="3825239"/>
          <a:ext cx="6454775" cy="2560320"/>
        </p:xfrm>
        <a:graphic>
          <a:graphicData uri="http://schemas.openxmlformats.org/drawingml/2006/table">
            <a:tbl>
              <a:tblPr firstRow="1" firstCol="1" bandRow="1"/>
              <a:tblGrid>
                <a:gridCol w="1323560">
                  <a:extLst>
                    <a:ext uri="{9D8B030D-6E8A-4147-A177-3AD203B41FA5}">
                      <a16:colId xmlns:a16="http://schemas.microsoft.com/office/drawing/2014/main" val="519059203"/>
                    </a:ext>
                  </a:extLst>
                </a:gridCol>
                <a:gridCol w="5131215">
                  <a:extLst>
                    <a:ext uri="{9D8B030D-6E8A-4147-A177-3AD203B41FA5}">
                      <a16:colId xmlns:a16="http://schemas.microsoft.com/office/drawing/2014/main" val="990335004"/>
                    </a:ext>
                  </a:extLst>
                </a:gridCol>
              </a:tblGrid>
              <a:tr h="0">
                <a:tc gridSpan="2">
                  <a:txBody>
                    <a:bodyPr/>
                    <a:lstStyle/>
                    <a:p>
                      <a:pPr marL="0" marR="0" algn="ctr">
                        <a:spcBef>
                          <a:spcPts val="0"/>
                        </a:spcBef>
                        <a:spcAft>
                          <a:spcPts val="0"/>
                        </a:spcAft>
                      </a:pPr>
                      <a:r>
                        <a:rPr lang="en-US" sz="2400" b="1"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Social Impacts Analysis Rating Criteria</a:t>
                      </a:r>
                      <a:endParaRPr lang="en-US" sz="20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extLst>
                  <a:ext uri="{0D108BD9-81ED-4DB2-BD59-A6C34878D82A}">
                    <a16:rowId xmlns:a16="http://schemas.microsoft.com/office/drawing/2014/main" val="1287001465"/>
                  </a:ext>
                </a:extLst>
              </a:tr>
              <a:tr h="0">
                <a:tc>
                  <a:txBody>
                    <a:bodyPr/>
                    <a:lstStyle/>
                    <a:p>
                      <a:pPr marL="0" marR="0" algn="ctr">
                        <a:spcBef>
                          <a:spcPts val="0"/>
                        </a:spcBef>
                        <a:spcAft>
                          <a:spcPts val="0"/>
                        </a:spcAft>
                      </a:pPr>
                      <a:r>
                        <a:rPr lang="en-US" sz="2400">
                          <a:effectLst/>
                          <a:latin typeface="Corbel" panose="020B0503020204020204" pitchFamily="34" charset="0"/>
                          <a:ea typeface="Times New Roman" panose="02020603050405020304" pitchFamily="18" charset="0"/>
                          <a:cs typeface="Times New Roman" panose="02020603050405020304" pitchFamily="18" charset="0"/>
                        </a:rPr>
                        <a:t>Score</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Corbel" panose="020B0503020204020204" pitchFamily="34" charset="0"/>
                          <a:ea typeface="Times New Roman" panose="02020603050405020304" pitchFamily="18" charset="0"/>
                          <a:cs typeface="Times New Roman" panose="02020603050405020304" pitchFamily="18" charset="0"/>
                        </a:rPr>
                        <a:t>Criteria</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394549"/>
                  </a:ext>
                </a:extLst>
              </a:tr>
              <a:tr h="0">
                <a:tc>
                  <a:txBody>
                    <a:bodyPr/>
                    <a:lstStyle/>
                    <a:p>
                      <a:pPr marL="0" marR="0" algn="ctr">
                        <a:spcBef>
                          <a:spcPts val="0"/>
                        </a:spcBef>
                        <a:spcAft>
                          <a:spcPts val="0"/>
                        </a:spcAft>
                      </a:pPr>
                      <a:r>
                        <a:rPr lang="en-US" sz="2400" dirty="0">
                          <a:effectLst/>
                          <a:latin typeface="Corbel" panose="020B0503020204020204" pitchFamily="34" charset="0"/>
                          <a:ea typeface="Times New Roman" panose="02020603050405020304" pitchFamily="18" charset="0"/>
                          <a:cs typeface="Times New Roman" panose="02020603050405020304" pitchFamily="18" charset="0"/>
                        </a:rPr>
                        <a:t>1</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Corbel" panose="020B0503020204020204" pitchFamily="34" charset="0"/>
                          <a:ea typeface="Times New Roman" panose="02020603050405020304" pitchFamily="18" charset="0"/>
                          <a:cs typeface="Times New Roman" panose="02020603050405020304" pitchFamily="18" charset="0"/>
                        </a:rPr>
                        <a:t>Major negative social impact</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9331232"/>
                  </a:ext>
                </a:extLst>
              </a:tr>
              <a:tr h="0">
                <a:tc>
                  <a:txBody>
                    <a:bodyPr/>
                    <a:lstStyle/>
                    <a:p>
                      <a:pPr marL="0" marR="0" algn="ctr">
                        <a:spcBef>
                          <a:spcPts val="0"/>
                        </a:spcBef>
                        <a:spcAft>
                          <a:spcPts val="0"/>
                        </a:spcAft>
                      </a:pPr>
                      <a:r>
                        <a:rPr lang="en-US" sz="2400">
                          <a:effectLst/>
                          <a:latin typeface="Corbel" panose="020B0503020204020204" pitchFamily="34" charset="0"/>
                          <a:ea typeface="Times New Roman" panose="02020603050405020304" pitchFamily="18" charset="0"/>
                          <a:cs typeface="Times New Roman" panose="02020603050405020304" pitchFamily="18" charset="0"/>
                        </a:rPr>
                        <a:t>2</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Corbel" panose="020B0503020204020204" pitchFamily="34" charset="0"/>
                          <a:ea typeface="Times New Roman" panose="02020603050405020304" pitchFamily="18" charset="0"/>
                          <a:cs typeface="Times New Roman" panose="02020603050405020304" pitchFamily="18" charset="0"/>
                        </a:rPr>
                        <a:t>Minor negative social impact</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8537024"/>
                  </a:ext>
                </a:extLst>
              </a:tr>
              <a:tr h="0">
                <a:tc>
                  <a:txBody>
                    <a:bodyPr/>
                    <a:lstStyle/>
                    <a:p>
                      <a:pPr marL="0" marR="0" algn="ctr">
                        <a:spcBef>
                          <a:spcPts val="0"/>
                        </a:spcBef>
                        <a:spcAft>
                          <a:spcPts val="0"/>
                        </a:spcAft>
                      </a:pPr>
                      <a:r>
                        <a:rPr lang="en-US" sz="2400">
                          <a:effectLst/>
                          <a:latin typeface="Corbel" panose="020B0503020204020204" pitchFamily="34" charset="0"/>
                          <a:ea typeface="Times New Roman" panose="02020603050405020304" pitchFamily="18" charset="0"/>
                          <a:cs typeface="Times New Roman" panose="02020603050405020304" pitchFamily="18" charset="0"/>
                        </a:rPr>
                        <a:t>3</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Corbel" panose="020B0503020204020204" pitchFamily="34" charset="0"/>
                          <a:ea typeface="Times New Roman" panose="02020603050405020304" pitchFamily="18" charset="0"/>
                          <a:cs typeface="Times New Roman" panose="02020603050405020304" pitchFamily="18" charset="0"/>
                        </a:rPr>
                        <a:t>No social impact</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6173594"/>
                  </a:ext>
                </a:extLst>
              </a:tr>
              <a:tr h="0">
                <a:tc>
                  <a:txBody>
                    <a:bodyPr/>
                    <a:lstStyle/>
                    <a:p>
                      <a:pPr marL="0" marR="0" algn="ctr">
                        <a:spcBef>
                          <a:spcPts val="0"/>
                        </a:spcBef>
                        <a:spcAft>
                          <a:spcPts val="0"/>
                        </a:spcAft>
                      </a:pPr>
                      <a:r>
                        <a:rPr lang="en-US" sz="2400">
                          <a:effectLst/>
                          <a:latin typeface="Corbel" panose="020B0503020204020204" pitchFamily="34" charset="0"/>
                          <a:ea typeface="Times New Roman" panose="02020603050405020304" pitchFamily="18" charset="0"/>
                          <a:cs typeface="Times New Roman" panose="02020603050405020304" pitchFamily="18" charset="0"/>
                        </a:rPr>
                        <a:t>4</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Corbel" panose="020B0503020204020204" pitchFamily="34" charset="0"/>
                          <a:ea typeface="Times New Roman" panose="02020603050405020304" pitchFamily="18" charset="0"/>
                          <a:cs typeface="Times New Roman" panose="02020603050405020304" pitchFamily="18" charset="0"/>
                        </a:rPr>
                        <a:t>Minor positive social impact</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810955"/>
                  </a:ext>
                </a:extLst>
              </a:tr>
              <a:tr h="0">
                <a:tc>
                  <a:txBody>
                    <a:bodyPr/>
                    <a:lstStyle/>
                    <a:p>
                      <a:pPr marL="0" marR="0" algn="ctr">
                        <a:spcBef>
                          <a:spcPts val="0"/>
                        </a:spcBef>
                        <a:spcAft>
                          <a:spcPts val="0"/>
                        </a:spcAft>
                      </a:pPr>
                      <a:r>
                        <a:rPr lang="en-US" sz="2400">
                          <a:effectLst/>
                          <a:latin typeface="Corbel" panose="020B0503020204020204" pitchFamily="34" charset="0"/>
                          <a:ea typeface="Times New Roman" panose="02020603050405020304" pitchFamily="18" charset="0"/>
                          <a:cs typeface="Times New Roman" panose="02020603050405020304" pitchFamily="18" charset="0"/>
                        </a:rPr>
                        <a:t>5</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orbel" panose="020B0503020204020204" pitchFamily="34" charset="0"/>
                          <a:ea typeface="Times New Roman" panose="02020603050405020304" pitchFamily="18" charset="0"/>
                          <a:cs typeface="Times New Roman" panose="02020603050405020304" pitchFamily="18" charset="0"/>
                        </a:rPr>
                        <a:t>Major positive social impact</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049680"/>
                  </a:ext>
                </a:extLst>
              </a:tr>
            </a:tbl>
          </a:graphicData>
        </a:graphic>
      </p:graphicFrame>
      <p:sp>
        <p:nvSpPr>
          <p:cNvPr id="6" name="TextBox 5"/>
          <p:cNvSpPr txBox="1"/>
          <p:nvPr/>
        </p:nvSpPr>
        <p:spPr>
          <a:xfrm>
            <a:off x="2868611" y="3480525"/>
            <a:ext cx="4629346" cy="369332"/>
          </a:xfrm>
          <a:prstGeom prst="rect">
            <a:avLst/>
          </a:prstGeom>
          <a:noFill/>
        </p:spPr>
        <p:txBody>
          <a:bodyPr wrap="square" rtlCol="0">
            <a:spAutoFit/>
          </a:bodyPr>
          <a:lstStyle/>
          <a:p>
            <a:r>
              <a:rPr lang="en-US" dirty="0"/>
              <a:t>Table </a:t>
            </a:r>
            <a:r>
              <a:rPr lang="en-US" dirty="0" smtClean="0"/>
              <a:t>10: </a:t>
            </a:r>
            <a:r>
              <a:rPr lang="en-US" dirty="0"/>
              <a:t>Social Impact Matrix Criteria  </a:t>
            </a:r>
          </a:p>
        </p:txBody>
      </p:sp>
    </p:spTree>
    <p:extLst>
      <p:ext uri="{BB962C8B-B14F-4D97-AF65-F5344CB8AC3E}">
        <p14:creationId xmlns:p14="http://schemas.microsoft.com/office/powerpoint/2010/main" val="2327479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52E82-5DB8-4362-A6B4-397867712573}"/>
              </a:ext>
            </a:extLst>
          </p:cNvPr>
          <p:cNvSpPr>
            <a:spLocks noGrp="1"/>
          </p:cNvSpPr>
          <p:nvPr>
            <p:ph type="title"/>
          </p:nvPr>
        </p:nvSpPr>
        <p:spPr/>
        <p:txBody>
          <a:bodyPr/>
          <a:lstStyle/>
          <a:p>
            <a:r>
              <a:rPr lang="en-US" dirty="0"/>
              <a:t>SOCIAL IMPACTS ANALYSIS</a:t>
            </a:r>
          </a:p>
        </p:txBody>
      </p:sp>
      <p:sp>
        <p:nvSpPr>
          <p:cNvPr id="4" name="Slide Number Placeholder 3">
            <a:extLst>
              <a:ext uri="{FF2B5EF4-FFF2-40B4-BE49-F238E27FC236}">
                <a16:creationId xmlns:a16="http://schemas.microsoft.com/office/drawing/2014/main" id="{CC0A0046-5E1B-45B8-86EA-C31E2F285613}"/>
              </a:ext>
            </a:extLst>
          </p:cNvPr>
          <p:cNvSpPr>
            <a:spLocks noGrp="1"/>
          </p:cNvSpPr>
          <p:nvPr>
            <p:ph type="sldNum" sz="quarter" idx="12"/>
          </p:nvPr>
        </p:nvSpPr>
        <p:spPr/>
        <p:txBody>
          <a:bodyPr/>
          <a:lstStyle/>
          <a:p>
            <a:fld id="{48734F21-C3D9-4E05-83BC-28474BE3192D}" type="slidenum">
              <a:rPr lang="en-US" sz="2000" smtClean="0"/>
              <a:t>19</a:t>
            </a:fld>
            <a:endParaRPr lang="en-US" sz="2000" dirty="0"/>
          </a:p>
        </p:txBody>
      </p:sp>
      <p:graphicFrame>
        <p:nvGraphicFramePr>
          <p:cNvPr id="5" name="Table 4">
            <a:extLst>
              <a:ext uri="{FF2B5EF4-FFF2-40B4-BE49-F238E27FC236}">
                <a16:creationId xmlns:a16="http://schemas.microsoft.com/office/drawing/2014/main" id="{0DC8ACE9-A6BD-4D27-ADB7-E3CF1AC1C2DB}"/>
              </a:ext>
            </a:extLst>
          </p:cNvPr>
          <p:cNvGraphicFramePr>
            <a:graphicFrameLocks noGrp="1"/>
          </p:cNvGraphicFramePr>
          <p:nvPr>
            <p:extLst>
              <p:ext uri="{D42A27DB-BD31-4B8C-83A1-F6EECF244321}">
                <p14:modId xmlns:p14="http://schemas.microsoft.com/office/powerpoint/2010/main" val="2302859167"/>
              </p:ext>
            </p:extLst>
          </p:nvPr>
        </p:nvGraphicFramePr>
        <p:xfrm>
          <a:off x="2050744" y="2457155"/>
          <a:ext cx="8901112" cy="3657600"/>
        </p:xfrm>
        <a:graphic>
          <a:graphicData uri="http://schemas.openxmlformats.org/drawingml/2006/table">
            <a:tbl>
              <a:tblPr firstRow="1" firstCol="1" bandRow="1"/>
              <a:tblGrid>
                <a:gridCol w="2827762">
                  <a:extLst>
                    <a:ext uri="{9D8B030D-6E8A-4147-A177-3AD203B41FA5}">
                      <a16:colId xmlns:a16="http://schemas.microsoft.com/office/drawing/2014/main" val="2206366759"/>
                    </a:ext>
                  </a:extLst>
                </a:gridCol>
                <a:gridCol w="1086196">
                  <a:extLst>
                    <a:ext uri="{9D8B030D-6E8A-4147-A177-3AD203B41FA5}">
                      <a16:colId xmlns:a16="http://schemas.microsoft.com/office/drawing/2014/main" val="3878533794"/>
                    </a:ext>
                  </a:extLst>
                </a:gridCol>
                <a:gridCol w="4987154">
                  <a:extLst>
                    <a:ext uri="{9D8B030D-6E8A-4147-A177-3AD203B41FA5}">
                      <a16:colId xmlns:a16="http://schemas.microsoft.com/office/drawing/2014/main" val="444616176"/>
                    </a:ext>
                  </a:extLst>
                </a:gridCol>
              </a:tblGrid>
              <a:tr h="276078">
                <a:tc gridSpan="3">
                  <a:txBody>
                    <a:bodyPr/>
                    <a:lstStyle/>
                    <a:p>
                      <a:pPr marL="0" marR="0" algn="ctr">
                        <a:spcBef>
                          <a:spcPts val="0"/>
                        </a:spcBef>
                        <a:spcAft>
                          <a:spcPts val="0"/>
                        </a:spcAft>
                      </a:pPr>
                      <a:r>
                        <a:rPr lang="en-US" sz="2400" b="1" dirty="0">
                          <a:solidFill>
                            <a:schemeClr val="bg1"/>
                          </a:solidFill>
                          <a:effectLst/>
                          <a:latin typeface="+mn-lt"/>
                          <a:ea typeface="Times New Roman" panose="02020603050405020304" pitchFamily="18" charset="0"/>
                          <a:cs typeface="Times New Roman" panose="02020603050405020304" pitchFamily="18" charset="0"/>
                        </a:rPr>
                        <a:t>EGG-SHAPED DIGESTERS</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9076161"/>
                  </a:ext>
                </a:extLst>
              </a:tr>
              <a:tr h="256737">
                <a:tc>
                  <a:txBody>
                    <a:bodyPr/>
                    <a:lstStyle/>
                    <a:p>
                      <a:pPr marL="0" marR="0">
                        <a:spcBef>
                          <a:spcPts val="0"/>
                        </a:spcBef>
                        <a:spcAft>
                          <a:spcPts val="0"/>
                        </a:spcAft>
                      </a:pPr>
                      <a:r>
                        <a:rPr lang="en-US" sz="2400" b="1">
                          <a:effectLst/>
                          <a:latin typeface="+mn-lt"/>
                          <a:ea typeface="Times New Roman" panose="02020603050405020304" pitchFamily="18" charset="0"/>
                          <a:cs typeface="Times New Roman" panose="02020603050405020304" pitchFamily="18" charset="0"/>
                        </a:rPr>
                        <a:t>Alternatives</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effectLst/>
                          <a:latin typeface="+mn-lt"/>
                          <a:ea typeface="Times New Roman" panose="02020603050405020304" pitchFamily="18" charset="0"/>
                          <a:cs typeface="Times New Roman" panose="02020603050405020304" pitchFamily="18" charset="0"/>
                        </a:rPr>
                        <a:t>Rating</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a:effectLst/>
                          <a:latin typeface="+mn-lt"/>
                          <a:ea typeface="Times New Roman" panose="02020603050405020304" pitchFamily="18" charset="0"/>
                          <a:cs typeface="Times New Roman" panose="02020603050405020304" pitchFamily="18" charset="0"/>
                        </a:rPr>
                        <a:t>Reason for Given Rating</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658158"/>
                  </a:ext>
                </a:extLst>
              </a:tr>
              <a:tr h="828235">
                <a:tc>
                  <a:txBody>
                    <a:bodyPr/>
                    <a:lstStyle/>
                    <a:p>
                      <a:pPr marL="0" marR="0">
                        <a:spcBef>
                          <a:spcPts val="0"/>
                        </a:spcBef>
                        <a:spcAft>
                          <a:spcPts val="0"/>
                        </a:spcAft>
                      </a:pPr>
                      <a:r>
                        <a:rPr lang="en-US" sz="2400">
                          <a:effectLst/>
                          <a:latin typeface="+mn-lt"/>
                          <a:ea typeface="Times New Roman" panose="02020603050405020304" pitchFamily="18" charset="0"/>
                          <a:cs typeface="Times New Roman" panose="02020603050405020304" pitchFamily="18" charset="0"/>
                        </a:rPr>
                        <a:t>Option 1: Add two redundant anaerobic digesters</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mn-lt"/>
                          <a:ea typeface="Times New Roman" panose="02020603050405020304" pitchFamily="18" charset="0"/>
                          <a:cs typeface="Times New Roman" panose="02020603050405020304" pitchFamily="18" charset="0"/>
                        </a:rPr>
                        <a:t>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mn-lt"/>
                          <a:ea typeface="Times New Roman" panose="02020603050405020304" pitchFamily="18" charset="0"/>
                          <a:cs typeface="Times New Roman" panose="02020603050405020304" pitchFamily="18" charset="0"/>
                        </a:rPr>
                        <a:t> No social impact.</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9684913"/>
                  </a:ext>
                </a:extLst>
              </a:tr>
              <a:tr h="1380392">
                <a:tc>
                  <a:txBody>
                    <a:bodyPr/>
                    <a:lstStyle/>
                    <a:p>
                      <a:pPr marL="0" marR="0">
                        <a:spcBef>
                          <a:spcPts val="0"/>
                        </a:spcBef>
                        <a:spcAft>
                          <a:spcPts val="0"/>
                        </a:spcAft>
                      </a:pPr>
                      <a:r>
                        <a:rPr lang="en-US" sz="2400">
                          <a:effectLst/>
                          <a:latin typeface="+mn-lt"/>
                          <a:ea typeface="Times New Roman" panose="02020603050405020304" pitchFamily="18" charset="0"/>
                          <a:cs typeface="Times New Roman" panose="02020603050405020304" pitchFamily="18" charset="0"/>
                        </a:rPr>
                        <a:t>Option 2: Add Cambi Thermal Hydrolysis prior to digestion and one redundant digester</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mn-lt"/>
                          <a:ea typeface="Times New Roman" panose="02020603050405020304" pitchFamily="18" charset="0"/>
                          <a:cs typeface="Times New Roman" panose="02020603050405020304" pitchFamily="18" charset="0"/>
                        </a:rPr>
                        <a:t>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mn-lt"/>
                          <a:ea typeface="Times New Roman" panose="02020603050405020304" pitchFamily="18" charset="0"/>
                          <a:cs typeface="Times New Roman" panose="02020603050405020304" pitchFamily="18" charset="0"/>
                        </a:rPr>
                        <a:t>Adding thermal hydrolysis was rated at a four because it will produce Class A biosolids along with less residual leaving the plant and save room in landfills.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548511"/>
                  </a:ext>
                </a:extLst>
              </a:tr>
            </a:tbl>
          </a:graphicData>
        </a:graphic>
      </p:graphicFrame>
      <p:sp>
        <p:nvSpPr>
          <p:cNvPr id="6" name="TextBox 5">
            <a:extLst>
              <a:ext uri="{FF2B5EF4-FFF2-40B4-BE49-F238E27FC236}">
                <a16:creationId xmlns:a16="http://schemas.microsoft.com/office/drawing/2014/main" id="{F9AD882A-7C2E-46E5-893F-B266EE6BDD33}"/>
              </a:ext>
            </a:extLst>
          </p:cNvPr>
          <p:cNvSpPr txBox="1"/>
          <p:nvPr/>
        </p:nvSpPr>
        <p:spPr>
          <a:xfrm>
            <a:off x="2050745" y="2087823"/>
            <a:ext cx="4629346" cy="369332"/>
          </a:xfrm>
          <a:prstGeom prst="rect">
            <a:avLst/>
          </a:prstGeom>
          <a:noFill/>
        </p:spPr>
        <p:txBody>
          <a:bodyPr wrap="square" rtlCol="0">
            <a:spAutoFit/>
          </a:bodyPr>
          <a:lstStyle/>
          <a:p>
            <a:r>
              <a:rPr lang="en-US" dirty="0"/>
              <a:t>Table </a:t>
            </a:r>
            <a:r>
              <a:rPr lang="en-US" dirty="0" smtClean="0"/>
              <a:t>11: </a:t>
            </a:r>
            <a:r>
              <a:rPr lang="en-US" dirty="0"/>
              <a:t>Social Impact Matrix Example  </a:t>
            </a:r>
          </a:p>
        </p:txBody>
      </p:sp>
    </p:spTree>
    <p:extLst>
      <p:ext uri="{BB962C8B-B14F-4D97-AF65-F5344CB8AC3E}">
        <p14:creationId xmlns:p14="http://schemas.microsoft.com/office/powerpoint/2010/main" val="141531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E02D-672B-4571-BAF4-CCC064993F57}"/>
              </a:ext>
            </a:extLst>
          </p:cNvPr>
          <p:cNvSpPr>
            <a:spLocks noGrp="1"/>
          </p:cNvSpPr>
          <p:nvPr>
            <p:ph type="title"/>
          </p:nvPr>
        </p:nvSpPr>
        <p:spPr/>
        <p:txBody>
          <a:bodyPr/>
          <a:lstStyle/>
          <a:p>
            <a:r>
              <a:rPr lang="en-US" dirty="0"/>
              <a:t>COMPETITION INFORMATION</a:t>
            </a:r>
          </a:p>
        </p:txBody>
      </p:sp>
      <p:sp>
        <p:nvSpPr>
          <p:cNvPr id="3" name="Content Placeholder 2">
            <a:extLst>
              <a:ext uri="{FF2B5EF4-FFF2-40B4-BE49-F238E27FC236}">
                <a16:creationId xmlns:a16="http://schemas.microsoft.com/office/drawing/2014/main" id="{7940950A-7C6B-4403-A500-1CF6C8CABD95}"/>
              </a:ext>
            </a:extLst>
          </p:cNvPr>
          <p:cNvSpPr>
            <a:spLocks noGrp="1"/>
          </p:cNvSpPr>
          <p:nvPr>
            <p:ph idx="1"/>
          </p:nvPr>
        </p:nvSpPr>
        <p:spPr>
          <a:xfrm>
            <a:off x="1260377" y="2590664"/>
            <a:ext cx="5774906" cy="3124201"/>
          </a:xfrm>
        </p:spPr>
        <p:txBody>
          <a:bodyPr/>
          <a:lstStyle/>
          <a:p>
            <a:pPr>
              <a:buClr>
                <a:srgbClr val="002060"/>
              </a:buClr>
            </a:pPr>
            <a:r>
              <a:rPr lang="en-US" dirty="0"/>
              <a:t>Competing at the 91</a:t>
            </a:r>
            <a:r>
              <a:rPr lang="en-US" baseline="30000" dirty="0"/>
              <a:t>st</a:t>
            </a:r>
            <a:r>
              <a:rPr lang="en-US" dirty="0"/>
              <a:t> annual AZ Waters conference on May 2</a:t>
            </a:r>
            <a:r>
              <a:rPr lang="en-US" baseline="30000" dirty="0"/>
              <a:t>nd</a:t>
            </a:r>
            <a:r>
              <a:rPr lang="en-US" dirty="0"/>
              <a:t> to May 4</a:t>
            </a:r>
            <a:r>
              <a:rPr lang="en-US" baseline="30000" dirty="0"/>
              <a:t>th</a:t>
            </a:r>
            <a:r>
              <a:rPr lang="en-US" dirty="0"/>
              <a:t> </a:t>
            </a:r>
          </a:p>
          <a:p>
            <a:pPr>
              <a:buClr>
                <a:srgbClr val="002060"/>
              </a:buClr>
            </a:pPr>
            <a:r>
              <a:rPr lang="en-US" dirty="0"/>
              <a:t>Winners of the AZ Waters competition will go on to compete at the WEFTEC conference in New Orleans</a:t>
            </a:r>
          </a:p>
          <a:p>
            <a:pPr>
              <a:buClr>
                <a:srgbClr val="002060"/>
              </a:buClr>
            </a:pPr>
            <a:r>
              <a:rPr lang="en-US" dirty="0"/>
              <a:t>The competition includes a redesign of a wastewater treatment plant in Arizona</a:t>
            </a:r>
          </a:p>
          <a:p>
            <a:pPr>
              <a:buClr>
                <a:srgbClr val="002060"/>
              </a:buClr>
            </a:pPr>
            <a:endParaRPr lang="en-US" dirty="0"/>
          </a:p>
        </p:txBody>
      </p:sp>
      <p:sp>
        <p:nvSpPr>
          <p:cNvPr id="4" name="Slide Number Placeholder 3">
            <a:extLst>
              <a:ext uri="{FF2B5EF4-FFF2-40B4-BE49-F238E27FC236}">
                <a16:creationId xmlns:a16="http://schemas.microsoft.com/office/drawing/2014/main" id="{0EB7F6C1-A5BF-4057-BD97-DF030426E341}"/>
              </a:ext>
            </a:extLst>
          </p:cNvPr>
          <p:cNvSpPr>
            <a:spLocks noGrp="1"/>
          </p:cNvSpPr>
          <p:nvPr>
            <p:ph type="sldNum" sz="quarter" idx="12"/>
          </p:nvPr>
        </p:nvSpPr>
        <p:spPr/>
        <p:txBody>
          <a:bodyPr/>
          <a:lstStyle/>
          <a:p>
            <a:fld id="{48734F21-C3D9-4E05-83BC-28474BE3192D}" type="slidenum">
              <a:rPr lang="en-US" sz="2400" smtClean="0"/>
              <a:t>2</a:t>
            </a:fld>
            <a:endParaRPr lang="en-US" sz="2400" dirty="0"/>
          </a:p>
        </p:txBody>
      </p:sp>
      <p:pic>
        <p:nvPicPr>
          <p:cNvPr id="6" name="Picture 5">
            <a:extLst>
              <a:ext uri="{FF2B5EF4-FFF2-40B4-BE49-F238E27FC236}">
                <a16:creationId xmlns:a16="http://schemas.microsoft.com/office/drawing/2014/main" id="{81D6239A-AC7F-4D49-A07D-4D54243D2010}"/>
              </a:ext>
            </a:extLst>
          </p:cNvPr>
          <p:cNvPicPr>
            <a:picLocks noChangeAspect="1"/>
          </p:cNvPicPr>
          <p:nvPr/>
        </p:nvPicPr>
        <p:blipFill>
          <a:blip r:embed="rId3"/>
          <a:stretch>
            <a:fillRect/>
          </a:stretch>
        </p:blipFill>
        <p:spPr>
          <a:xfrm>
            <a:off x="8076514" y="2791913"/>
            <a:ext cx="2639797" cy="1274174"/>
          </a:xfrm>
          <a:prstGeom prst="rect">
            <a:avLst/>
          </a:prstGeom>
        </p:spPr>
      </p:pic>
      <p:pic>
        <p:nvPicPr>
          <p:cNvPr id="7" name="Picture 6">
            <a:extLst>
              <a:ext uri="{FF2B5EF4-FFF2-40B4-BE49-F238E27FC236}">
                <a16:creationId xmlns:a16="http://schemas.microsoft.com/office/drawing/2014/main" id="{21A65F75-6EFB-4784-B8AB-3A5A6B038B78}"/>
              </a:ext>
            </a:extLst>
          </p:cNvPr>
          <p:cNvPicPr>
            <a:picLocks noChangeAspect="1"/>
          </p:cNvPicPr>
          <p:nvPr/>
        </p:nvPicPr>
        <p:blipFill>
          <a:blip r:embed="rId4"/>
          <a:stretch>
            <a:fillRect/>
          </a:stretch>
        </p:blipFill>
        <p:spPr>
          <a:xfrm>
            <a:off x="7919652" y="4419601"/>
            <a:ext cx="2953520" cy="66915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295381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OPERATIONS AND MAINTENANCE ANALYSIS</a:t>
            </a:r>
          </a:p>
        </p:txBody>
      </p:sp>
      <p:sp>
        <p:nvSpPr>
          <p:cNvPr id="3" name="Content Placeholder 2"/>
          <p:cNvSpPr>
            <a:spLocks noGrp="1"/>
          </p:cNvSpPr>
          <p:nvPr>
            <p:ph idx="1"/>
          </p:nvPr>
        </p:nvSpPr>
        <p:spPr>
          <a:xfrm>
            <a:off x="1484308" y="1028563"/>
            <a:ext cx="10018713" cy="3124201"/>
          </a:xfrm>
        </p:spPr>
        <p:txBody>
          <a:bodyPr/>
          <a:lstStyle/>
          <a:p>
            <a:pPr>
              <a:buClr>
                <a:srgbClr val="002060"/>
              </a:buClr>
            </a:pPr>
            <a:r>
              <a:rPr lang="en-US" dirty="0"/>
              <a:t>This O&amp;M analysis was based on the safety and satisfaction of the operators in GWRF. </a:t>
            </a:r>
          </a:p>
        </p:txBody>
      </p:sp>
      <p:sp>
        <p:nvSpPr>
          <p:cNvPr id="4" name="Slide Number Placeholder 3"/>
          <p:cNvSpPr>
            <a:spLocks noGrp="1"/>
          </p:cNvSpPr>
          <p:nvPr>
            <p:ph type="sldNum" sz="quarter" idx="12"/>
          </p:nvPr>
        </p:nvSpPr>
        <p:spPr/>
        <p:txBody>
          <a:bodyPr/>
          <a:lstStyle/>
          <a:p>
            <a:fld id="{48734F21-C3D9-4E05-83BC-28474BE3192D}" type="slidenum">
              <a:rPr lang="en-US" sz="2000" smtClean="0"/>
              <a:t>20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16882572"/>
              </p:ext>
            </p:extLst>
          </p:nvPr>
        </p:nvGraphicFramePr>
        <p:xfrm>
          <a:off x="1484305" y="3429000"/>
          <a:ext cx="9467548" cy="2560320"/>
        </p:xfrm>
        <a:graphic>
          <a:graphicData uri="http://schemas.openxmlformats.org/drawingml/2006/table">
            <a:tbl>
              <a:tblPr firstRow="1" firstCol="1" bandRow="1"/>
              <a:tblGrid>
                <a:gridCol w="1033812">
                  <a:extLst>
                    <a:ext uri="{9D8B030D-6E8A-4147-A177-3AD203B41FA5}">
                      <a16:colId xmlns:a16="http://schemas.microsoft.com/office/drawing/2014/main" val="585991078"/>
                    </a:ext>
                  </a:extLst>
                </a:gridCol>
                <a:gridCol w="8433736">
                  <a:extLst>
                    <a:ext uri="{9D8B030D-6E8A-4147-A177-3AD203B41FA5}">
                      <a16:colId xmlns:a16="http://schemas.microsoft.com/office/drawing/2014/main" val="874965941"/>
                    </a:ext>
                  </a:extLst>
                </a:gridCol>
              </a:tblGrid>
              <a:tr h="0">
                <a:tc gridSpan="2">
                  <a:txBody>
                    <a:bodyPr/>
                    <a:lstStyle/>
                    <a:p>
                      <a:pPr marL="0" marR="0" algn="ctr">
                        <a:spcBef>
                          <a:spcPts val="0"/>
                        </a:spcBef>
                        <a:spcAft>
                          <a:spcPts val="0"/>
                        </a:spcAft>
                      </a:pPr>
                      <a:r>
                        <a:rPr lang="en-US" sz="2400" b="1"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Operations and Maintenance Analysis Rating Criteria</a:t>
                      </a:r>
                      <a:endParaRPr lang="en-US" sz="20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extLst>
                  <a:ext uri="{0D108BD9-81ED-4DB2-BD59-A6C34878D82A}">
                    <a16:rowId xmlns:a16="http://schemas.microsoft.com/office/drawing/2014/main" val="1373059590"/>
                  </a:ext>
                </a:extLst>
              </a:tr>
              <a:tr h="0">
                <a:tc>
                  <a:txBody>
                    <a:bodyPr/>
                    <a:lstStyle/>
                    <a:p>
                      <a:pPr marL="0" marR="0" algn="ctr">
                        <a:spcBef>
                          <a:spcPts val="0"/>
                        </a:spcBef>
                        <a:spcAft>
                          <a:spcPts val="0"/>
                        </a:spcAft>
                      </a:pPr>
                      <a:r>
                        <a:rPr lang="en-US" sz="2400" dirty="0">
                          <a:effectLst/>
                          <a:latin typeface="Corbel" panose="020B0503020204020204" pitchFamily="34" charset="0"/>
                          <a:ea typeface="Times New Roman" panose="02020603050405020304" pitchFamily="18" charset="0"/>
                          <a:cs typeface="Times New Roman" panose="02020603050405020304" pitchFamily="18" charset="0"/>
                        </a:rPr>
                        <a:t>Score</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Corbel" panose="020B0503020204020204" pitchFamily="34" charset="0"/>
                          <a:ea typeface="Times New Roman" panose="02020603050405020304" pitchFamily="18" charset="0"/>
                          <a:cs typeface="Times New Roman" panose="02020603050405020304" pitchFamily="18" charset="0"/>
                        </a:rPr>
                        <a:t>Criteria</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3642590"/>
                  </a:ext>
                </a:extLst>
              </a:tr>
              <a:tr h="0">
                <a:tc>
                  <a:txBody>
                    <a:bodyPr/>
                    <a:lstStyle/>
                    <a:p>
                      <a:pPr marL="0" marR="0" algn="ctr">
                        <a:spcBef>
                          <a:spcPts val="0"/>
                        </a:spcBef>
                        <a:spcAft>
                          <a:spcPts val="0"/>
                        </a:spcAft>
                      </a:pPr>
                      <a:r>
                        <a:rPr lang="en-US" sz="2400" dirty="0">
                          <a:effectLst/>
                          <a:latin typeface="Corbel" panose="020B0503020204020204" pitchFamily="34" charset="0"/>
                          <a:ea typeface="Times New Roman" panose="02020603050405020304" pitchFamily="18" charset="0"/>
                          <a:cs typeface="Times New Roman" panose="02020603050405020304" pitchFamily="18" charset="0"/>
                        </a:rPr>
                        <a:t>1</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effectLst/>
                          <a:latin typeface="Corbel" panose="020B0503020204020204" pitchFamily="34" charset="0"/>
                          <a:ea typeface="Times New Roman" panose="02020603050405020304" pitchFamily="18" charset="0"/>
                          <a:cs typeface="Times New Roman" panose="02020603050405020304" pitchFamily="18" charset="0"/>
                        </a:rPr>
                        <a:t>Major decrease in safety and operations and maintenance</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5698256"/>
                  </a:ext>
                </a:extLst>
              </a:tr>
              <a:tr h="0">
                <a:tc>
                  <a:txBody>
                    <a:bodyPr/>
                    <a:lstStyle/>
                    <a:p>
                      <a:pPr marL="0" marR="0" algn="ctr">
                        <a:spcBef>
                          <a:spcPts val="0"/>
                        </a:spcBef>
                        <a:spcAft>
                          <a:spcPts val="0"/>
                        </a:spcAft>
                      </a:pPr>
                      <a:r>
                        <a:rPr lang="en-US" sz="2400" dirty="0">
                          <a:effectLst/>
                          <a:latin typeface="Corbel" panose="020B0503020204020204" pitchFamily="34" charset="0"/>
                          <a:ea typeface="Times New Roman" panose="02020603050405020304" pitchFamily="18" charset="0"/>
                          <a:cs typeface="Times New Roman" panose="02020603050405020304" pitchFamily="18" charset="0"/>
                        </a:rPr>
                        <a:t>2</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orbel" panose="020B0503020204020204" pitchFamily="34" charset="0"/>
                          <a:ea typeface="Times New Roman" panose="02020603050405020304" pitchFamily="18" charset="0"/>
                          <a:cs typeface="Times New Roman" panose="02020603050405020304" pitchFamily="18" charset="0"/>
                        </a:rPr>
                        <a:t>Minor decrease in safety and operations and maintenance</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6644222"/>
                  </a:ext>
                </a:extLst>
              </a:tr>
              <a:tr h="0">
                <a:tc>
                  <a:txBody>
                    <a:bodyPr/>
                    <a:lstStyle/>
                    <a:p>
                      <a:pPr marL="0" marR="0" algn="ctr">
                        <a:spcBef>
                          <a:spcPts val="0"/>
                        </a:spcBef>
                        <a:spcAft>
                          <a:spcPts val="0"/>
                        </a:spcAft>
                      </a:pPr>
                      <a:r>
                        <a:rPr lang="en-US" sz="2400">
                          <a:effectLst/>
                          <a:latin typeface="Corbel" panose="020B0503020204020204" pitchFamily="34" charset="0"/>
                          <a:ea typeface="Times New Roman" panose="02020603050405020304" pitchFamily="18" charset="0"/>
                          <a:cs typeface="Times New Roman" panose="02020603050405020304" pitchFamily="18" charset="0"/>
                        </a:rPr>
                        <a:t>3</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orbel" panose="020B0503020204020204" pitchFamily="34" charset="0"/>
                          <a:ea typeface="Times New Roman" panose="02020603050405020304" pitchFamily="18" charset="0"/>
                          <a:cs typeface="Times New Roman" panose="02020603050405020304" pitchFamily="18" charset="0"/>
                        </a:rPr>
                        <a:t>Negligible impact to operations and maintenance</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946597"/>
                  </a:ext>
                </a:extLst>
              </a:tr>
              <a:tr h="0">
                <a:tc>
                  <a:txBody>
                    <a:bodyPr/>
                    <a:lstStyle/>
                    <a:p>
                      <a:pPr marL="0" marR="0" algn="ctr">
                        <a:spcBef>
                          <a:spcPts val="0"/>
                        </a:spcBef>
                        <a:spcAft>
                          <a:spcPts val="0"/>
                        </a:spcAft>
                      </a:pPr>
                      <a:r>
                        <a:rPr lang="en-US" sz="2400">
                          <a:effectLst/>
                          <a:latin typeface="Corbel" panose="020B0503020204020204" pitchFamily="34" charset="0"/>
                          <a:ea typeface="Times New Roman" panose="02020603050405020304" pitchFamily="18" charset="0"/>
                          <a:cs typeface="Times New Roman" panose="02020603050405020304" pitchFamily="18" charset="0"/>
                        </a:rPr>
                        <a:t>4</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orbel" panose="020B0503020204020204" pitchFamily="34" charset="0"/>
                          <a:ea typeface="Times New Roman" panose="02020603050405020304" pitchFamily="18" charset="0"/>
                          <a:cs typeface="Times New Roman" panose="02020603050405020304" pitchFamily="18" charset="0"/>
                        </a:rPr>
                        <a:t>Minor increase in safety and operations and maintenance</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067335"/>
                  </a:ext>
                </a:extLst>
              </a:tr>
              <a:tr h="0">
                <a:tc>
                  <a:txBody>
                    <a:bodyPr/>
                    <a:lstStyle/>
                    <a:p>
                      <a:pPr marL="0" marR="0" algn="ctr">
                        <a:spcBef>
                          <a:spcPts val="0"/>
                        </a:spcBef>
                        <a:spcAft>
                          <a:spcPts val="0"/>
                        </a:spcAft>
                      </a:pPr>
                      <a:r>
                        <a:rPr lang="en-US" sz="2400">
                          <a:effectLst/>
                          <a:latin typeface="Corbel" panose="020B0503020204020204" pitchFamily="34" charset="0"/>
                          <a:ea typeface="Times New Roman" panose="02020603050405020304" pitchFamily="18" charset="0"/>
                          <a:cs typeface="Times New Roman" panose="02020603050405020304" pitchFamily="18" charset="0"/>
                        </a:rPr>
                        <a:t>5</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orbel" panose="020B0503020204020204" pitchFamily="34" charset="0"/>
                          <a:ea typeface="Times New Roman" panose="02020603050405020304" pitchFamily="18" charset="0"/>
                          <a:cs typeface="Times New Roman" panose="02020603050405020304" pitchFamily="18" charset="0"/>
                        </a:rPr>
                        <a:t>Major increase in safety and operations and maintenance</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794913"/>
                  </a:ext>
                </a:extLst>
              </a:tr>
            </a:tbl>
          </a:graphicData>
        </a:graphic>
      </p:graphicFrame>
      <p:sp>
        <p:nvSpPr>
          <p:cNvPr id="6" name="TextBox 5"/>
          <p:cNvSpPr txBox="1"/>
          <p:nvPr/>
        </p:nvSpPr>
        <p:spPr>
          <a:xfrm>
            <a:off x="1484305" y="3077731"/>
            <a:ext cx="6074968" cy="369332"/>
          </a:xfrm>
          <a:prstGeom prst="rect">
            <a:avLst/>
          </a:prstGeom>
          <a:noFill/>
        </p:spPr>
        <p:txBody>
          <a:bodyPr wrap="square" rtlCol="0">
            <a:spAutoFit/>
          </a:bodyPr>
          <a:lstStyle/>
          <a:p>
            <a:r>
              <a:rPr lang="en-US" dirty="0"/>
              <a:t>Table </a:t>
            </a:r>
            <a:r>
              <a:rPr lang="en-US" dirty="0" smtClean="0"/>
              <a:t>12: </a:t>
            </a:r>
            <a:r>
              <a:rPr lang="en-US" dirty="0"/>
              <a:t>Operations and Maintenance Matrix Criteria  </a:t>
            </a:r>
          </a:p>
        </p:txBody>
      </p:sp>
    </p:spTree>
    <p:extLst>
      <p:ext uri="{BB962C8B-B14F-4D97-AF65-F5344CB8AC3E}">
        <p14:creationId xmlns:p14="http://schemas.microsoft.com/office/powerpoint/2010/main" val="2962385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AD15-813B-461C-8C04-EDE3F53B77E6}"/>
              </a:ext>
            </a:extLst>
          </p:cNvPr>
          <p:cNvSpPr>
            <a:spLocks noGrp="1"/>
          </p:cNvSpPr>
          <p:nvPr>
            <p:ph type="title"/>
          </p:nvPr>
        </p:nvSpPr>
        <p:spPr/>
        <p:txBody>
          <a:bodyPr/>
          <a:lstStyle/>
          <a:p>
            <a:r>
              <a:rPr lang="en-US" dirty="0"/>
              <a:t>OPERATIONS AND MAINTENANCE ANALYSIS</a:t>
            </a:r>
          </a:p>
        </p:txBody>
      </p:sp>
      <p:sp>
        <p:nvSpPr>
          <p:cNvPr id="4" name="Slide Number Placeholder 3">
            <a:extLst>
              <a:ext uri="{FF2B5EF4-FFF2-40B4-BE49-F238E27FC236}">
                <a16:creationId xmlns:a16="http://schemas.microsoft.com/office/drawing/2014/main" id="{EA135743-3EDD-44FA-B243-3BFA79A5C0EF}"/>
              </a:ext>
            </a:extLst>
          </p:cNvPr>
          <p:cNvSpPr>
            <a:spLocks noGrp="1"/>
          </p:cNvSpPr>
          <p:nvPr>
            <p:ph type="sldNum" sz="quarter" idx="12"/>
          </p:nvPr>
        </p:nvSpPr>
        <p:spPr/>
        <p:txBody>
          <a:bodyPr/>
          <a:lstStyle/>
          <a:p>
            <a:fld id="{48734F21-C3D9-4E05-83BC-28474BE3192D}" type="slidenum">
              <a:rPr lang="en-US" sz="2000" smtClean="0"/>
              <a:t>21</a:t>
            </a:fld>
            <a:endParaRPr lang="en-US" dirty="0"/>
          </a:p>
        </p:txBody>
      </p:sp>
      <p:graphicFrame>
        <p:nvGraphicFramePr>
          <p:cNvPr id="5" name="Table 4">
            <a:extLst>
              <a:ext uri="{FF2B5EF4-FFF2-40B4-BE49-F238E27FC236}">
                <a16:creationId xmlns:a16="http://schemas.microsoft.com/office/drawing/2014/main" id="{09A86561-4D4A-4995-9BA3-2717C379D173}"/>
              </a:ext>
            </a:extLst>
          </p:cNvPr>
          <p:cNvGraphicFramePr>
            <a:graphicFrameLocks noGrp="1"/>
          </p:cNvGraphicFramePr>
          <p:nvPr>
            <p:extLst>
              <p:ext uri="{D42A27DB-BD31-4B8C-83A1-F6EECF244321}">
                <p14:modId xmlns:p14="http://schemas.microsoft.com/office/powerpoint/2010/main" val="1774008893"/>
              </p:ext>
            </p:extLst>
          </p:nvPr>
        </p:nvGraphicFramePr>
        <p:xfrm>
          <a:off x="1639055" y="2438399"/>
          <a:ext cx="9467545" cy="3657600"/>
        </p:xfrm>
        <a:graphic>
          <a:graphicData uri="http://schemas.openxmlformats.org/drawingml/2006/table">
            <a:tbl>
              <a:tblPr firstRow="1" firstCol="1" bandRow="1"/>
              <a:tblGrid>
                <a:gridCol w="2567185">
                  <a:extLst>
                    <a:ext uri="{9D8B030D-6E8A-4147-A177-3AD203B41FA5}">
                      <a16:colId xmlns:a16="http://schemas.microsoft.com/office/drawing/2014/main" val="2936596492"/>
                    </a:ext>
                  </a:extLst>
                </a:gridCol>
                <a:gridCol w="1083212">
                  <a:extLst>
                    <a:ext uri="{9D8B030D-6E8A-4147-A177-3AD203B41FA5}">
                      <a16:colId xmlns:a16="http://schemas.microsoft.com/office/drawing/2014/main" val="23717043"/>
                    </a:ext>
                  </a:extLst>
                </a:gridCol>
                <a:gridCol w="5817148">
                  <a:extLst>
                    <a:ext uri="{9D8B030D-6E8A-4147-A177-3AD203B41FA5}">
                      <a16:colId xmlns:a16="http://schemas.microsoft.com/office/drawing/2014/main" val="2054188821"/>
                    </a:ext>
                  </a:extLst>
                </a:gridCol>
              </a:tblGrid>
              <a:tr h="259576">
                <a:tc gridSpan="3">
                  <a:txBody>
                    <a:bodyPr/>
                    <a:lstStyle/>
                    <a:p>
                      <a:pPr marL="0" marR="0" algn="ctr">
                        <a:spcBef>
                          <a:spcPts val="0"/>
                        </a:spcBef>
                        <a:spcAft>
                          <a:spcPts val="0"/>
                        </a:spcAft>
                      </a:pPr>
                      <a:r>
                        <a:rPr lang="en-US" sz="2400" b="1" dirty="0">
                          <a:solidFill>
                            <a:schemeClr val="bg1"/>
                          </a:solidFill>
                          <a:effectLst/>
                          <a:latin typeface="+mn-lt"/>
                          <a:ea typeface="Times New Roman" panose="02020603050405020304" pitchFamily="18" charset="0"/>
                          <a:cs typeface="Times New Roman" panose="02020603050405020304" pitchFamily="18" charset="0"/>
                        </a:rPr>
                        <a:t>DISINFECTION</a:t>
                      </a:r>
                      <a:endParaRPr lang="en-US" sz="20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1579176"/>
                  </a:ext>
                </a:extLst>
              </a:tr>
              <a:tr h="314765">
                <a:tc>
                  <a:txBody>
                    <a:bodyPr/>
                    <a:lstStyle/>
                    <a:p>
                      <a:pPr marL="0" marR="0">
                        <a:spcBef>
                          <a:spcPts val="0"/>
                        </a:spcBef>
                        <a:spcAft>
                          <a:spcPts val="0"/>
                        </a:spcAft>
                      </a:pPr>
                      <a:r>
                        <a:rPr lang="en-US" sz="2400" b="1">
                          <a:effectLst/>
                          <a:latin typeface="+mn-lt"/>
                          <a:ea typeface="Times New Roman" panose="02020603050405020304" pitchFamily="18" charset="0"/>
                          <a:cs typeface="Times New Roman" panose="02020603050405020304" pitchFamily="18" charset="0"/>
                        </a:rPr>
                        <a:t>Alternatives </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effectLst/>
                          <a:latin typeface="+mn-lt"/>
                          <a:ea typeface="Times New Roman" panose="02020603050405020304" pitchFamily="18" charset="0"/>
                          <a:cs typeface="Times New Roman" panose="02020603050405020304" pitchFamily="18" charset="0"/>
                        </a:rPr>
                        <a:t>Rating</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dirty="0">
                          <a:effectLst/>
                          <a:latin typeface="+mn-lt"/>
                          <a:ea typeface="Times New Roman" panose="02020603050405020304" pitchFamily="18" charset="0"/>
                          <a:cs typeface="Times New Roman" panose="02020603050405020304" pitchFamily="18" charset="0"/>
                        </a:rPr>
                        <a:t>Reason for Given Rating</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1259796"/>
                  </a:ext>
                </a:extLst>
              </a:tr>
              <a:tr h="908767">
                <a:tc>
                  <a:txBody>
                    <a:bodyPr/>
                    <a:lstStyle/>
                    <a:p>
                      <a:pPr marL="0" marR="0">
                        <a:spcBef>
                          <a:spcPts val="0"/>
                        </a:spcBef>
                        <a:spcAft>
                          <a:spcPts val="0"/>
                        </a:spcAft>
                      </a:pPr>
                      <a:r>
                        <a:rPr lang="en-US" sz="2400" dirty="0">
                          <a:effectLst/>
                          <a:latin typeface="+mn-lt"/>
                          <a:ea typeface="Times New Roman" panose="02020603050405020304" pitchFamily="18" charset="0"/>
                          <a:cs typeface="Times New Roman" panose="02020603050405020304" pitchFamily="18" charset="0"/>
                        </a:rPr>
                        <a:t>Option 1: Add two redundant UV channels with WEDECO lamps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mn-lt"/>
                          <a:ea typeface="Times New Roman" panose="02020603050405020304" pitchFamily="18" charset="0"/>
                          <a:cs typeface="Times New Roman" panose="02020603050405020304" pitchFamily="18" charset="0"/>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mn-lt"/>
                          <a:ea typeface="Times New Roman" panose="02020603050405020304" pitchFamily="18" charset="0"/>
                          <a:cs typeface="Times New Roman" panose="02020603050405020304" pitchFamily="18" charset="0"/>
                        </a:rPr>
                        <a:t>Adding two redundant UV channels with WEDECO lamps was rated at a three because there would be no increase or decrease in safety or O&amp;M processes.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1601649"/>
                  </a:ext>
                </a:extLst>
              </a:tr>
              <a:tr h="1105989">
                <a:tc>
                  <a:txBody>
                    <a:bodyPr/>
                    <a:lstStyle/>
                    <a:p>
                      <a:pPr marL="0" marR="0">
                        <a:spcBef>
                          <a:spcPts val="0"/>
                        </a:spcBef>
                        <a:spcAft>
                          <a:spcPts val="0"/>
                        </a:spcAft>
                      </a:pPr>
                      <a:r>
                        <a:rPr lang="en-US" sz="2400">
                          <a:effectLst/>
                          <a:latin typeface="+mn-lt"/>
                          <a:ea typeface="Times New Roman" panose="02020603050405020304" pitchFamily="18" charset="0"/>
                          <a:cs typeface="Times New Roman" panose="02020603050405020304" pitchFamily="18" charset="0"/>
                        </a:rPr>
                        <a:t>Option 2: Replace with chlorine contact</a:t>
                      </a:r>
                      <a:endParaRPr lang="en-US" sz="20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mn-lt"/>
                          <a:ea typeface="Times New Roman" panose="02020603050405020304" pitchFamily="18" charset="0"/>
                          <a:cs typeface="Times New Roman" panose="02020603050405020304" pitchFamily="18" charset="0"/>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mn-lt"/>
                          <a:ea typeface="Times New Roman" panose="02020603050405020304" pitchFamily="18" charset="0"/>
                          <a:cs typeface="Times New Roman" panose="02020603050405020304" pitchFamily="18" charset="0"/>
                        </a:rPr>
                        <a:t>Replacing the existing UV disinfection system with chlorine contact was rated at a one because chlorine is a hazardous chemical and would require special considerations.</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3063442"/>
                  </a:ext>
                </a:extLst>
              </a:tr>
            </a:tbl>
          </a:graphicData>
        </a:graphic>
      </p:graphicFrame>
      <p:sp>
        <p:nvSpPr>
          <p:cNvPr id="6" name="TextBox 5">
            <a:extLst>
              <a:ext uri="{FF2B5EF4-FFF2-40B4-BE49-F238E27FC236}">
                <a16:creationId xmlns:a16="http://schemas.microsoft.com/office/drawing/2014/main" id="{EDED390B-7B1A-4555-B2E7-C263F9F94FF1}"/>
              </a:ext>
            </a:extLst>
          </p:cNvPr>
          <p:cNvSpPr txBox="1"/>
          <p:nvPr/>
        </p:nvSpPr>
        <p:spPr>
          <a:xfrm>
            <a:off x="1639055" y="2076224"/>
            <a:ext cx="6074968" cy="369332"/>
          </a:xfrm>
          <a:prstGeom prst="rect">
            <a:avLst/>
          </a:prstGeom>
          <a:noFill/>
        </p:spPr>
        <p:txBody>
          <a:bodyPr wrap="square" rtlCol="0">
            <a:spAutoFit/>
          </a:bodyPr>
          <a:lstStyle/>
          <a:p>
            <a:r>
              <a:rPr lang="en-US" dirty="0"/>
              <a:t>Table </a:t>
            </a:r>
            <a:r>
              <a:rPr lang="en-US" dirty="0" smtClean="0"/>
              <a:t>13: </a:t>
            </a:r>
            <a:r>
              <a:rPr lang="en-US" dirty="0"/>
              <a:t>Operations and Maintenance Matrix Example</a:t>
            </a:r>
          </a:p>
        </p:txBody>
      </p:sp>
    </p:spTree>
    <p:extLst>
      <p:ext uri="{BB962C8B-B14F-4D97-AF65-F5344CB8AC3E}">
        <p14:creationId xmlns:p14="http://schemas.microsoft.com/office/powerpoint/2010/main" val="4151772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3092"/>
            <a:ext cx="10018713" cy="1752599"/>
          </a:xfrm>
        </p:spPr>
        <p:txBody>
          <a:bodyPr/>
          <a:lstStyle/>
          <a:p>
            <a:r>
              <a:rPr lang="en-US" dirty="0"/>
              <a:t>PROPOSED IMPROVEMENTS</a:t>
            </a:r>
          </a:p>
        </p:txBody>
      </p:sp>
      <p:sp>
        <p:nvSpPr>
          <p:cNvPr id="3" name="Content Placeholder 2"/>
          <p:cNvSpPr>
            <a:spLocks noGrp="1"/>
          </p:cNvSpPr>
          <p:nvPr>
            <p:ph idx="1"/>
          </p:nvPr>
        </p:nvSpPr>
        <p:spPr>
          <a:xfrm>
            <a:off x="1484311" y="562171"/>
            <a:ext cx="10018713" cy="3124201"/>
          </a:xfrm>
        </p:spPr>
        <p:txBody>
          <a:bodyPr/>
          <a:lstStyle/>
          <a:p>
            <a:pPr>
              <a:buClr>
                <a:srgbClr val="002060"/>
              </a:buClr>
            </a:pPr>
            <a:r>
              <a:rPr lang="en-US" dirty="0"/>
              <a:t>Based on research and analysis of GWRF’s existing treatment processes and units that required expansion improvements were decided for the facility</a:t>
            </a:r>
          </a:p>
          <a:p>
            <a:pPr>
              <a:buClr>
                <a:srgbClr val="002060"/>
              </a:buClr>
            </a:pPr>
            <a:r>
              <a:rPr lang="en-US" dirty="0"/>
              <a:t>The result of the analyses were input into decision matrices and were utilized to determine the best alternatives that should be implemented </a:t>
            </a:r>
          </a:p>
        </p:txBody>
      </p:sp>
      <p:sp>
        <p:nvSpPr>
          <p:cNvPr id="4" name="Slide Number Placeholder 3"/>
          <p:cNvSpPr>
            <a:spLocks noGrp="1"/>
          </p:cNvSpPr>
          <p:nvPr>
            <p:ph type="sldNum" sz="quarter" idx="12"/>
          </p:nvPr>
        </p:nvSpPr>
        <p:spPr/>
        <p:txBody>
          <a:bodyPr/>
          <a:lstStyle/>
          <a:p>
            <a:fld id="{48734F21-C3D9-4E05-83BC-28474BE3192D}" type="slidenum">
              <a:rPr lang="en-US" sz="2000" smtClean="0"/>
              <a:t>22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08616112"/>
              </p:ext>
            </p:extLst>
          </p:nvPr>
        </p:nvGraphicFramePr>
        <p:xfrm>
          <a:off x="1741979" y="3326037"/>
          <a:ext cx="9209207" cy="3352800"/>
        </p:xfrm>
        <a:graphic>
          <a:graphicData uri="http://schemas.openxmlformats.org/drawingml/2006/table">
            <a:tbl>
              <a:tblPr firstRow="1" firstCol="1" bandRow="1"/>
              <a:tblGrid>
                <a:gridCol w="1283141">
                  <a:extLst>
                    <a:ext uri="{9D8B030D-6E8A-4147-A177-3AD203B41FA5}">
                      <a16:colId xmlns:a16="http://schemas.microsoft.com/office/drawing/2014/main" val="687922342"/>
                    </a:ext>
                  </a:extLst>
                </a:gridCol>
                <a:gridCol w="7926066">
                  <a:extLst>
                    <a:ext uri="{9D8B030D-6E8A-4147-A177-3AD203B41FA5}">
                      <a16:colId xmlns:a16="http://schemas.microsoft.com/office/drawing/2014/main" val="1292113501"/>
                    </a:ext>
                  </a:extLst>
                </a:gridCol>
              </a:tblGrid>
              <a:tr h="0">
                <a:tc>
                  <a:txBody>
                    <a:bodyPr/>
                    <a:lstStyle/>
                    <a:p>
                      <a:pPr marL="0" marR="0" algn="ctr">
                        <a:spcBef>
                          <a:spcPts val="0"/>
                        </a:spcBef>
                        <a:spcAft>
                          <a:spcPts val="0"/>
                        </a:spcAft>
                      </a:pPr>
                      <a:r>
                        <a:rPr lang="en-US" sz="2000" b="1">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Quantity</a:t>
                      </a:r>
                      <a:endParaRPr lang="en-US" sz="180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b="1"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Units</a:t>
                      </a:r>
                      <a:endParaRPr lang="en-US" sz="18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535740998"/>
                  </a:ext>
                </a:extLst>
              </a:tr>
              <a:tr h="0">
                <a:tc>
                  <a:txBody>
                    <a:bodyPr/>
                    <a:lstStyle/>
                    <a:p>
                      <a:pPr marL="0" marR="0" algn="ctr">
                        <a:spcBef>
                          <a:spcPts val="0"/>
                        </a:spcBef>
                        <a:spcAft>
                          <a:spcPts val="0"/>
                        </a:spcAft>
                      </a:pPr>
                      <a:r>
                        <a:rPr lang="en-US" sz="2000" dirty="0">
                          <a:effectLst/>
                          <a:latin typeface="Corbel" panose="020B0503020204020204" pitchFamily="34" charset="0"/>
                          <a:ea typeface="Times New Roman" panose="02020603050405020304" pitchFamily="18" charset="0"/>
                          <a:cs typeface="Times New Roman" panose="02020603050405020304" pitchFamily="18" charset="0"/>
                        </a:rPr>
                        <a:t>1</a:t>
                      </a: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Corbel" panose="020B0503020204020204" pitchFamily="34" charset="0"/>
                          <a:ea typeface="Times New Roman" panose="02020603050405020304" pitchFamily="18" charset="0"/>
                          <a:cs typeface="Times New Roman" panose="02020603050405020304" pitchFamily="18" charset="0"/>
                        </a:rPr>
                        <a:t>Redundant </a:t>
                      </a:r>
                      <a:r>
                        <a:rPr lang="en-US" sz="2000" dirty="0" err="1">
                          <a:effectLst/>
                          <a:latin typeface="Corbel" panose="020B0503020204020204" pitchFamily="34" charset="0"/>
                          <a:ea typeface="Times New Roman" panose="02020603050405020304" pitchFamily="18" charset="0"/>
                          <a:cs typeface="Times New Roman" panose="02020603050405020304" pitchFamily="18" charset="0"/>
                        </a:rPr>
                        <a:t>WesTech</a:t>
                      </a:r>
                      <a:r>
                        <a:rPr lang="en-US" sz="2000" dirty="0">
                          <a:effectLst/>
                          <a:latin typeface="Corbel" panose="020B0503020204020204" pitchFamily="34" charset="0"/>
                          <a:ea typeface="Times New Roman" panose="02020603050405020304" pitchFamily="18" charset="0"/>
                          <a:cs typeface="Times New Roman" panose="02020603050405020304" pitchFamily="18" charset="0"/>
                        </a:rPr>
                        <a:t> mechanically-induced vortex grit removal system</a:t>
                      </a: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745630"/>
                  </a:ext>
                </a:extLst>
              </a:tr>
              <a:tr h="0">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1</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Redundant primary sedimentation basin</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6831619"/>
                  </a:ext>
                </a:extLst>
              </a:tr>
              <a:tr h="0">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2</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Corbel" panose="020B0503020204020204" pitchFamily="34" charset="0"/>
                          <a:ea typeface="Times New Roman" panose="02020603050405020304" pitchFamily="18" charset="0"/>
                          <a:cs typeface="Times New Roman" panose="02020603050405020304" pitchFamily="18" charset="0"/>
                        </a:rPr>
                        <a:t>Redundant  MLE aeration basins</a:t>
                      </a: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40987"/>
                  </a:ext>
                </a:extLst>
              </a:tr>
              <a:tr h="0">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3</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Redundant secondary clarifiers</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054075"/>
                  </a:ext>
                </a:extLst>
              </a:tr>
              <a:tr h="0">
                <a:tc>
                  <a:txBody>
                    <a:bodyPr/>
                    <a:lstStyle/>
                    <a:p>
                      <a:pPr marL="0" marR="0" algn="ctr">
                        <a:spcBef>
                          <a:spcPts val="0"/>
                        </a:spcBef>
                        <a:spcAft>
                          <a:spcPts val="0"/>
                        </a:spcAft>
                      </a:pPr>
                      <a:r>
                        <a:rPr lang="en-US" sz="2000" dirty="0">
                          <a:effectLst/>
                          <a:latin typeface="Corbel" panose="020B0503020204020204" pitchFamily="34" charset="0"/>
                          <a:ea typeface="Times New Roman" panose="02020603050405020304" pitchFamily="18" charset="0"/>
                          <a:cs typeface="Times New Roman" panose="02020603050405020304" pitchFamily="18" charset="0"/>
                        </a:rPr>
                        <a:t>6</a:t>
                      </a: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Corbel" panose="020B0503020204020204" pitchFamily="34" charset="0"/>
                          <a:ea typeface="Times New Roman" panose="02020603050405020304" pitchFamily="18" charset="0"/>
                          <a:cs typeface="Times New Roman" panose="02020603050405020304" pitchFamily="18" charset="0"/>
                        </a:rPr>
                        <a:t>Redundant Kruger cloth-media disk filters</a:t>
                      </a: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6664390"/>
                  </a:ext>
                </a:extLst>
              </a:tr>
              <a:tr h="0">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2</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Redundant UV channels with WEDECO lamps</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182477"/>
                  </a:ext>
                </a:extLst>
              </a:tr>
              <a:tr h="0">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2</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Redundant Westfalia centrifuges</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545814"/>
                  </a:ext>
                </a:extLst>
              </a:tr>
              <a:tr h="0">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1</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Redundant Anaerobic digester</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6804239"/>
                  </a:ext>
                </a:extLst>
              </a:tr>
              <a:tr h="0">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1</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Cambi Thermal Hydrolysis prior to digestion</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3805319"/>
                  </a:ext>
                </a:extLst>
              </a:tr>
              <a:tr h="0">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1</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Corbel" panose="020B0503020204020204" pitchFamily="34" charset="0"/>
                          <a:ea typeface="Times New Roman" panose="02020603050405020304" pitchFamily="18" charset="0"/>
                          <a:cs typeface="Times New Roman" panose="02020603050405020304" pitchFamily="18" charset="0"/>
                        </a:rPr>
                        <a:t>Redundant </a:t>
                      </a:r>
                      <a:r>
                        <a:rPr lang="en-US" sz="2000" dirty="0" err="1">
                          <a:effectLst/>
                          <a:latin typeface="Corbel" panose="020B0503020204020204" pitchFamily="34" charset="0"/>
                          <a:ea typeface="Times New Roman" panose="02020603050405020304" pitchFamily="18" charset="0"/>
                          <a:cs typeface="Times New Roman" panose="02020603050405020304" pitchFamily="18" charset="0"/>
                        </a:rPr>
                        <a:t>Westfalia</a:t>
                      </a:r>
                      <a:r>
                        <a:rPr lang="en-US" sz="2000" dirty="0">
                          <a:effectLst/>
                          <a:latin typeface="Corbel" panose="020B0503020204020204" pitchFamily="34" charset="0"/>
                          <a:ea typeface="Times New Roman" panose="02020603050405020304" pitchFamily="18" charset="0"/>
                          <a:cs typeface="Times New Roman" panose="02020603050405020304" pitchFamily="18" charset="0"/>
                        </a:rPr>
                        <a:t> solid bowl dewatering centrifuge</a:t>
                      </a: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052653"/>
                  </a:ext>
                </a:extLst>
              </a:tr>
            </a:tbl>
          </a:graphicData>
        </a:graphic>
      </p:graphicFrame>
      <p:sp>
        <p:nvSpPr>
          <p:cNvPr id="7" name="TextBox 6"/>
          <p:cNvSpPr txBox="1"/>
          <p:nvPr/>
        </p:nvSpPr>
        <p:spPr>
          <a:xfrm>
            <a:off x="1742649" y="2956705"/>
            <a:ext cx="5360866" cy="369332"/>
          </a:xfrm>
          <a:prstGeom prst="rect">
            <a:avLst/>
          </a:prstGeom>
          <a:noFill/>
        </p:spPr>
        <p:txBody>
          <a:bodyPr wrap="square" rtlCol="0">
            <a:spAutoFit/>
          </a:bodyPr>
          <a:lstStyle/>
          <a:p>
            <a:r>
              <a:rPr lang="en-US" dirty="0"/>
              <a:t>Table </a:t>
            </a:r>
            <a:r>
              <a:rPr lang="en-US" dirty="0" smtClean="0"/>
              <a:t>14: </a:t>
            </a:r>
            <a:r>
              <a:rPr lang="en-US" dirty="0"/>
              <a:t>GWRF Proposed Expansion Units </a:t>
            </a:r>
          </a:p>
        </p:txBody>
      </p:sp>
    </p:spTree>
    <p:extLst>
      <p:ext uri="{BB962C8B-B14F-4D97-AF65-F5344CB8AC3E}">
        <p14:creationId xmlns:p14="http://schemas.microsoft.com/office/powerpoint/2010/main" val="3193711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5E3B-3BA0-4CC7-911D-BC210730A094}"/>
              </a:ext>
            </a:extLst>
          </p:cNvPr>
          <p:cNvSpPr>
            <a:spLocks noGrp="1"/>
          </p:cNvSpPr>
          <p:nvPr>
            <p:ph type="title"/>
          </p:nvPr>
        </p:nvSpPr>
        <p:spPr/>
        <p:txBody>
          <a:bodyPr/>
          <a:lstStyle/>
          <a:p>
            <a:r>
              <a:rPr lang="en-US" dirty="0"/>
              <a:t>CAMBI THERMAL HYDROLYSIS</a:t>
            </a:r>
          </a:p>
        </p:txBody>
      </p:sp>
      <p:sp>
        <p:nvSpPr>
          <p:cNvPr id="3" name="Content Placeholder 2">
            <a:extLst>
              <a:ext uri="{FF2B5EF4-FFF2-40B4-BE49-F238E27FC236}">
                <a16:creationId xmlns:a16="http://schemas.microsoft.com/office/drawing/2014/main" id="{CF6338BF-4F22-487A-A134-A69922DBE4E0}"/>
              </a:ext>
            </a:extLst>
          </p:cNvPr>
          <p:cNvSpPr>
            <a:spLocks noGrp="1"/>
          </p:cNvSpPr>
          <p:nvPr>
            <p:ph idx="1"/>
          </p:nvPr>
        </p:nvSpPr>
        <p:spPr>
          <a:xfrm>
            <a:off x="1484310" y="1898877"/>
            <a:ext cx="5335591" cy="4467088"/>
          </a:xfrm>
        </p:spPr>
        <p:txBody>
          <a:bodyPr>
            <a:normAutofit lnSpcReduction="10000"/>
          </a:bodyPr>
          <a:lstStyle/>
          <a:p>
            <a:pPr>
              <a:buClr>
                <a:srgbClr val="002060"/>
              </a:buClr>
            </a:pPr>
            <a:r>
              <a:rPr lang="en-US" dirty="0" smtClean="0"/>
              <a:t>Heats sludge to break down larger organic molecules</a:t>
            </a:r>
          </a:p>
          <a:p>
            <a:pPr>
              <a:buClr>
                <a:srgbClr val="002060"/>
              </a:buClr>
            </a:pPr>
            <a:r>
              <a:rPr lang="en-US" dirty="0"/>
              <a:t>Dissolves and disintegrates sludge prior to </a:t>
            </a:r>
            <a:r>
              <a:rPr lang="en-US" dirty="0" smtClean="0"/>
              <a:t>digestion</a:t>
            </a:r>
          </a:p>
          <a:p>
            <a:pPr>
              <a:buClr>
                <a:srgbClr val="002060"/>
              </a:buClr>
            </a:pPr>
            <a:r>
              <a:rPr lang="en-US" dirty="0" smtClean="0"/>
              <a:t>Maximizes </a:t>
            </a:r>
            <a:r>
              <a:rPr lang="en-US" dirty="0"/>
              <a:t>biogas </a:t>
            </a:r>
            <a:r>
              <a:rPr lang="en-US" dirty="0" smtClean="0"/>
              <a:t>production and reduces sludge</a:t>
            </a:r>
            <a:endParaRPr lang="en-US" dirty="0"/>
          </a:p>
          <a:p>
            <a:pPr>
              <a:buClr>
                <a:srgbClr val="002060"/>
              </a:buClr>
            </a:pPr>
            <a:r>
              <a:rPr lang="en-US" dirty="0" smtClean="0"/>
              <a:t>Shortens </a:t>
            </a:r>
            <a:r>
              <a:rPr lang="en-US" dirty="0"/>
              <a:t>HRT in digesters</a:t>
            </a:r>
          </a:p>
          <a:p>
            <a:pPr>
              <a:buClr>
                <a:srgbClr val="002060"/>
              </a:buClr>
            </a:pPr>
            <a:r>
              <a:rPr lang="en-US" dirty="0"/>
              <a:t>Results in up to 40% more efficient dewatering [3]</a:t>
            </a:r>
          </a:p>
          <a:p>
            <a:pPr>
              <a:buClr>
                <a:srgbClr val="002060"/>
              </a:buClr>
            </a:pPr>
            <a:r>
              <a:rPr lang="en-US" dirty="0" smtClean="0"/>
              <a:t>Produces </a:t>
            </a:r>
            <a:r>
              <a:rPr lang="en-US" dirty="0"/>
              <a:t>Class A biosolids [3]</a:t>
            </a:r>
          </a:p>
        </p:txBody>
      </p:sp>
      <p:sp>
        <p:nvSpPr>
          <p:cNvPr id="4" name="Slide Number Placeholder 3">
            <a:extLst>
              <a:ext uri="{FF2B5EF4-FFF2-40B4-BE49-F238E27FC236}">
                <a16:creationId xmlns:a16="http://schemas.microsoft.com/office/drawing/2014/main" id="{2EC45DC7-E468-471E-A842-3FE9D36E6D6F}"/>
              </a:ext>
            </a:extLst>
          </p:cNvPr>
          <p:cNvSpPr>
            <a:spLocks noGrp="1"/>
          </p:cNvSpPr>
          <p:nvPr>
            <p:ph type="sldNum" sz="quarter" idx="12"/>
          </p:nvPr>
        </p:nvSpPr>
        <p:spPr/>
        <p:txBody>
          <a:bodyPr/>
          <a:lstStyle/>
          <a:p>
            <a:fld id="{48734F21-C3D9-4E05-83BC-28474BE3192D}" type="slidenum">
              <a:rPr lang="en-US" sz="2000" smtClean="0"/>
              <a:t>23</a:t>
            </a:fld>
            <a:endParaRPr lang="en-US" sz="2000" dirty="0"/>
          </a:p>
        </p:txBody>
      </p:sp>
      <p:pic>
        <p:nvPicPr>
          <p:cNvPr id="6" name="Picture 5">
            <a:extLst>
              <a:ext uri="{FF2B5EF4-FFF2-40B4-BE49-F238E27FC236}">
                <a16:creationId xmlns:a16="http://schemas.microsoft.com/office/drawing/2014/main" id="{A9C70E71-DB3F-46A3-B669-FADE8D65D99F}"/>
              </a:ext>
            </a:extLst>
          </p:cNvPr>
          <p:cNvPicPr>
            <a:picLocks noChangeAspect="1"/>
          </p:cNvPicPr>
          <p:nvPr/>
        </p:nvPicPr>
        <p:blipFill>
          <a:blip r:embed="rId3"/>
          <a:stretch>
            <a:fillRect/>
          </a:stretch>
        </p:blipFill>
        <p:spPr>
          <a:xfrm>
            <a:off x="6819901" y="1985963"/>
            <a:ext cx="5024438" cy="3257454"/>
          </a:xfrm>
          <a:prstGeom prst="rect">
            <a:avLst/>
          </a:prstGeom>
        </p:spPr>
      </p:pic>
      <p:sp>
        <p:nvSpPr>
          <p:cNvPr id="7" name="TextBox 6">
            <a:extLst>
              <a:ext uri="{FF2B5EF4-FFF2-40B4-BE49-F238E27FC236}">
                <a16:creationId xmlns:a16="http://schemas.microsoft.com/office/drawing/2014/main" id="{D22E6E67-B660-4068-AE21-746D96555BA1}"/>
              </a:ext>
            </a:extLst>
          </p:cNvPr>
          <p:cNvSpPr txBox="1"/>
          <p:nvPr/>
        </p:nvSpPr>
        <p:spPr>
          <a:xfrm>
            <a:off x="6819901" y="5185942"/>
            <a:ext cx="5024438" cy="369332"/>
          </a:xfrm>
          <a:prstGeom prst="rect">
            <a:avLst/>
          </a:prstGeom>
          <a:noFill/>
        </p:spPr>
        <p:txBody>
          <a:bodyPr wrap="square" rtlCol="0">
            <a:spAutoFit/>
          </a:bodyPr>
          <a:lstStyle/>
          <a:p>
            <a:r>
              <a:rPr lang="en-US" dirty="0"/>
              <a:t>Figure 6: </a:t>
            </a:r>
            <a:r>
              <a:rPr lang="en-US" dirty="0" err="1"/>
              <a:t>Cambi</a:t>
            </a:r>
            <a:r>
              <a:rPr lang="en-US" dirty="0"/>
              <a:t> THP Unit at Hampton Roads, VA</a:t>
            </a:r>
          </a:p>
        </p:txBody>
      </p:sp>
    </p:spTree>
    <p:extLst>
      <p:ext uri="{BB962C8B-B14F-4D97-AF65-F5344CB8AC3E}">
        <p14:creationId xmlns:p14="http://schemas.microsoft.com/office/powerpoint/2010/main" val="2006514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50556"/>
            <a:ext cx="10018713" cy="1752599"/>
          </a:xfrm>
        </p:spPr>
        <p:txBody>
          <a:bodyPr/>
          <a:lstStyle/>
          <a:p>
            <a:r>
              <a:rPr lang="en-US" dirty="0"/>
              <a:t>EXPANSION COST</a:t>
            </a:r>
          </a:p>
        </p:txBody>
      </p:sp>
      <p:sp>
        <p:nvSpPr>
          <p:cNvPr id="3" name="Content Placeholder 2"/>
          <p:cNvSpPr>
            <a:spLocks noGrp="1"/>
          </p:cNvSpPr>
          <p:nvPr>
            <p:ph idx="1"/>
          </p:nvPr>
        </p:nvSpPr>
        <p:spPr>
          <a:xfrm>
            <a:off x="1484309" y="201369"/>
            <a:ext cx="10018713" cy="3124201"/>
          </a:xfrm>
        </p:spPr>
        <p:txBody>
          <a:bodyPr/>
          <a:lstStyle/>
          <a:p>
            <a:pPr>
              <a:buClr>
                <a:srgbClr val="002060"/>
              </a:buClr>
            </a:pPr>
            <a:r>
              <a:rPr lang="en-US" dirty="0"/>
              <a:t>The life cycle cost of the expansion is approximately $152.46 Million.</a:t>
            </a:r>
          </a:p>
          <a:p>
            <a:pPr>
              <a:buClr>
                <a:srgbClr val="002060"/>
              </a:buClr>
            </a:pPr>
            <a:r>
              <a:rPr lang="en-US" dirty="0"/>
              <a:t>This cost estimate excludes odor control, pumps, piping, monitoring equipment, rehabilitation of existing units, and other miscellaneous costs therefore the actual cost is likely to be 20-25% higher</a:t>
            </a:r>
          </a:p>
        </p:txBody>
      </p:sp>
      <p:sp>
        <p:nvSpPr>
          <p:cNvPr id="4" name="Slide Number Placeholder 3"/>
          <p:cNvSpPr>
            <a:spLocks noGrp="1"/>
          </p:cNvSpPr>
          <p:nvPr>
            <p:ph type="sldNum" sz="quarter" idx="12"/>
          </p:nvPr>
        </p:nvSpPr>
        <p:spPr/>
        <p:txBody>
          <a:bodyPr/>
          <a:lstStyle/>
          <a:p>
            <a:fld id="{48734F21-C3D9-4E05-83BC-28474BE3192D}" type="slidenum">
              <a:rPr lang="en-US" sz="2000" smtClean="0"/>
              <a:t>24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7903035"/>
              </p:ext>
            </p:extLst>
          </p:nvPr>
        </p:nvGraphicFramePr>
        <p:xfrm>
          <a:off x="2208924" y="2957489"/>
          <a:ext cx="8685223" cy="3657600"/>
        </p:xfrm>
        <a:graphic>
          <a:graphicData uri="http://schemas.openxmlformats.org/drawingml/2006/table">
            <a:tbl>
              <a:tblPr firstRow="1" firstCol="1" bandRow="1"/>
              <a:tblGrid>
                <a:gridCol w="6842356">
                  <a:extLst>
                    <a:ext uri="{9D8B030D-6E8A-4147-A177-3AD203B41FA5}">
                      <a16:colId xmlns:a16="http://schemas.microsoft.com/office/drawing/2014/main" val="2016491908"/>
                    </a:ext>
                  </a:extLst>
                </a:gridCol>
                <a:gridCol w="1842867">
                  <a:extLst>
                    <a:ext uri="{9D8B030D-6E8A-4147-A177-3AD203B41FA5}">
                      <a16:colId xmlns:a16="http://schemas.microsoft.com/office/drawing/2014/main" val="3518388701"/>
                    </a:ext>
                  </a:extLst>
                </a:gridCol>
              </a:tblGrid>
              <a:tr h="0">
                <a:tc>
                  <a:txBody>
                    <a:bodyPr/>
                    <a:lstStyle/>
                    <a:p>
                      <a:pPr marL="0" marR="0" algn="ctr">
                        <a:spcBef>
                          <a:spcPts val="0"/>
                        </a:spcBef>
                        <a:spcAft>
                          <a:spcPts val="0"/>
                        </a:spcAft>
                      </a:pPr>
                      <a:r>
                        <a:rPr lang="en-US" sz="2000" b="1"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Expansion Units</a:t>
                      </a:r>
                      <a:endParaRPr lang="en-US" sz="18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b="1"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Life Cycle Cost</a:t>
                      </a:r>
                      <a:endParaRPr lang="en-US" sz="18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642414752"/>
                  </a:ext>
                </a:extLst>
              </a:tr>
              <a:tr h="0">
                <a:tc>
                  <a:txBody>
                    <a:bodyPr/>
                    <a:lstStyle/>
                    <a:p>
                      <a:pPr marL="0" marR="0">
                        <a:spcBef>
                          <a:spcPts val="0"/>
                        </a:spcBef>
                        <a:spcAft>
                          <a:spcPts val="0"/>
                        </a:spcAft>
                      </a:pPr>
                      <a:r>
                        <a:rPr lang="en-US" sz="2000" dirty="0">
                          <a:effectLst/>
                          <a:latin typeface="Corbel" panose="020B0503020204020204" pitchFamily="34" charset="0"/>
                          <a:ea typeface="Times New Roman" panose="02020603050405020304" pitchFamily="18" charset="0"/>
                          <a:cs typeface="Times New Roman" panose="02020603050405020304" pitchFamily="18" charset="0"/>
                        </a:rPr>
                        <a:t>One </a:t>
                      </a:r>
                      <a:r>
                        <a:rPr lang="en-US" sz="2000" dirty="0" err="1">
                          <a:effectLst/>
                          <a:latin typeface="Corbel" panose="020B0503020204020204" pitchFamily="34" charset="0"/>
                          <a:ea typeface="Times New Roman" panose="02020603050405020304" pitchFamily="18" charset="0"/>
                          <a:cs typeface="Times New Roman" panose="02020603050405020304" pitchFamily="18" charset="0"/>
                        </a:rPr>
                        <a:t>WesTech</a:t>
                      </a:r>
                      <a:r>
                        <a:rPr lang="en-US" sz="2000" dirty="0">
                          <a:effectLst/>
                          <a:latin typeface="Corbel" panose="020B0503020204020204" pitchFamily="34" charset="0"/>
                          <a:ea typeface="Times New Roman" panose="02020603050405020304" pitchFamily="18" charset="0"/>
                          <a:cs typeface="Times New Roman" panose="02020603050405020304" pitchFamily="18" charset="0"/>
                        </a:rPr>
                        <a:t> mechanically-induced vortex grit removal system</a:t>
                      </a: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Corbel" panose="020B0503020204020204" pitchFamily="34" charset="0"/>
                          <a:ea typeface="Times New Roman" panose="02020603050405020304" pitchFamily="18" charset="0"/>
                          <a:cs typeface="Times New Roman" panose="02020603050405020304" pitchFamily="18" charset="0"/>
                        </a:rPr>
                        <a:t>$1.37 Million</a:t>
                      </a: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0411971"/>
                  </a:ext>
                </a:extLst>
              </a:tr>
              <a:tr h="0">
                <a:tc>
                  <a:txBody>
                    <a:bodyPr/>
                    <a:lstStyle/>
                    <a:p>
                      <a:pPr marL="0" marR="0">
                        <a:spcBef>
                          <a:spcPts val="0"/>
                        </a:spcBef>
                        <a:spcAft>
                          <a:spcPts val="0"/>
                        </a:spcAft>
                      </a:pPr>
                      <a:r>
                        <a:rPr lang="en-US" sz="2000" dirty="0">
                          <a:effectLst/>
                          <a:latin typeface="Corbel" panose="020B0503020204020204" pitchFamily="34" charset="0"/>
                          <a:ea typeface="Times New Roman" panose="02020603050405020304" pitchFamily="18" charset="0"/>
                          <a:cs typeface="Times New Roman" panose="02020603050405020304" pitchFamily="18" charset="0"/>
                        </a:rPr>
                        <a:t>One redundant primary sedimentation basin</a:t>
                      </a: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Corbel" panose="020B0503020204020204" pitchFamily="34" charset="0"/>
                          <a:ea typeface="Times New Roman" panose="02020603050405020304" pitchFamily="18" charset="0"/>
                          <a:cs typeface="Times New Roman" panose="02020603050405020304" pitchFamily="18" charset="0"/>
                        </a:rPr>
                        <a:t>$4.19 Million</a:t>
                      </a: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493825"/>
                  </a:ext>
                </a:extLst>
              </a:tr>
              <a:tr h="0">
                <a:tc>
                  <a:txBody>
                    <a:bodyPr/>
                    <a:lstStyle/>
                    <a:p>
                      <a:pPr marL="0" marR="0">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Two redundant MLE aeration basins</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$45.68 Million</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3854257"/>
                  </a:ext>
                </a:extLst>
              </a:tr>
              <a:tr h="0">
                <a:tc>
                  <a:txBody>
                    <a:bodyPr/>
                    <a:lstStyle/>
                    <a:p>
                      <a:pPr marL="0" marR="0">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Three redundant secondary clarifiers</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$11.36 Million</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422845"/>
                  </a:ext>
                </a:extLst>
              </a:tr>
              <a:tr h="0">
                <a:tc>
                  <a:txBody>
                    <a:bodyPr/>
                    <a:lstStyle/>
                    <a:p>
                      <a:pPr marL="0" marR="0">
                        <a:spcBef>
                          <a:spcPts val="0"/>
                        </a:spcBef>
                        <a:spcAft>
                          <a:spcPts val="0"/>
                        </a:spcAft>
                      </a:pPr>
                      <a:r>
                        <a:rPr lang="en-US" sz="2000" dirty="0">
                          <a:effectLst/>
                          <a:latin typeface="Corbel" panose="020B0503020204020204" pitchFamily="34" charset="0"/>
                          <a:ea typeface="Times New Roman" panose="02020603050405020304" pitchFamily="18" charset="0"/>
                          <a:cs typeface="Times New Roman" panose="02020603050405020304" pitchFamily="18" charset="0"/>
                        </a:rPr>
                        <a:t>Six redundant Kruger cloth-media disk filters</a:t>
                      </a: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$11.60 Million</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702070"/>
                  </a:ext>
                </a:extLst>
              </a:tr>
              <a:tr h="0">
                <a:tc>
                  <a:txBody>
                    <a:bodyPr/>
                    <a:lstStyle/>
                    <a:p>
                      <a:pPr marL="0" marR="0">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Two redundant UV channels with WEDECO lamps</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$27.94 Million</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9108310"/>
                  </a:ext>
                </a:extLst>
              </a:tr>
              <a:tr h="0">
                <a:tc>
                  <a:txBody>
                    <a:bodyPr/>
                    <a:lstStyle/>
                    <a:p>
                      <a:pPr marL="0" marR="0">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Two redundant Westfalia centrifuges</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$4.53 Million</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9597569"/>
                  </a:ext>
                </a:extLst>
              </a:tr>
              <a:tr h="0">
                <a:tc>
                  <a:txBody>
                    <a:bodyPr/>
                    <a:lstStyle/>
                    <a:p>
                      <a:pPr marL="0" marR="0">
                        <a:spcBef>
                          <a:spcPts val="0"/>
                        </a:spcBef>
                        <a:spcAft>
                          <a:spcPts val="0"/>
                        </a:spcAft>
                      </a:pPr>
                      <a:r>
                        <a:rPr lang="en-US" sz="2000" dirty="0">
                          <a:effectLst/>
                          <a:latin typeface="Corbel" panose="020B0503020204020204" pitchFamily="34" charset="0"/>
                          <a:ea typeface="Times New Roman" panose="02020603050405020304" pitchFamily="18" charset="0"/>
                          <a:cs typeface="Times New Roman" panose="02020603050405020304" pitchFamily="18" charset="0"/>
                        </a:rPr>
                        <a:t>One redundant anaerobic digester</a:t>
                      </a: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$12.28 Million</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531625"/>
                  </a:ext>
                </a:extLst>
              </a:tr>
              <a:tr h="0">
                <a:tc>
                  <a:txBody>
                    <a:bodyPr/>
                    <a:lstStyle/>
                    <a:p>
                      <a:pPr marL="0" marR="0">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Cambi Thermal Hydrolysis prior to digestion</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$27.01 Million</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7481884"/>
                  </a:ext>
                </a:extLst>
              </a:tr>
              <a:tr h="0">
                <a:tc>
                  <a:txBody>
                    <a:bodyPr/>
                    <a:lstStyle/>
                    <a:p>
                      <a:pPr marL="0" marR="0">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One redundant Westfalia solid bowl dewatering centrifuge</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$6.50 Million</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1786465"/>
                  </a:ext>
                </a:extLst>
              </a:tr>
              <a:tr h="0">
                <a:tc>
                  <a:txBody>
                    <a:bodyPr/>
                    <a:lstStyle/>
                    <a:p>
                      <a:pPr marL="0" marR="0">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Total Cost of Project</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Corbel" panose="020B0503020204020204" pitchFamily="34" charset="0"/>
                          <a:ea typeface="Times New Roman" panose="02020603050405020304" pitchFamily="18" charset="0"/>
                          <a:cs typeface="Times New Roman" panose="02020603050405020304" pitchFamily="18" charset="0"/>
                        </a:rPr>
                        <a:t>$152.46 Million</a:t>
                      </a: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35146"/>
                  </a:ext>
                </a:extLst>
              </a:tr>
            </a:tbl>
          </a:graphicData>
        </a:graphic>
      </p:graphicFrame>
      <p:sp>
        <p:nvSpPr>
          <p:cNvPr id="7" name="TextBox 6"/>
          <p:cNvSpPr txBox="1"/>
          <p:nvPr/>
        </p:nvSpPr>
        <p:spPr>
          <a:xfrm>
            <a:off x="2208923" y="2588157"/>
            <a:ext cx="5360866" cy="369332"/>
          </a:xfrm>
          <a:prstGeom prst="rect">
            <a:avLst/>
          </a:prstGeom>
          <a:noFill/>
        </p:spPr>
        <p:txBody>
          <a:bodyPr wrap="square" rtlCol="0">
            <a:spAutoFit/>
          </a:bodyPr>
          <a:lstStyle/>
          <a:p>
            <a:r>
              <a:rPr lang="en-US" dirty="0"/>
              <a:t>Table </a:t>
            </a:r>
            <a:r>
              <a:rPr lang="en-US" dirty="0" smtClean="0"/>
              <a:t>15: </a:t>
            </a:r>
            <a:r>
              <a:rPr lang="en-US" dirty="0"/>
              <a:t>Final Expansion Cost</a:t>
            </a:r>
          </a:p>
        </p:txBody>
      </p:sp>
    </p:spTree>
    <p:extLst>
      <p:ext uri="{BB962C8B-B14F-4D97-AF65-F5344CB8AC3E}">
        <p14:creationId xmlns:p14="http://schemas.microsoft.com/office/powerpoint/2010/main" val="4070560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734F21-C3D9-4E05-83BC-28474BE3192D}" type="slidenum">
              <a:rPr lang="en-US" sz="2000" smtClean="0"/>
              <a:t>25</a:t>
            </a:fld>
            <a:endParaRPr lang="en-US" dirty="0"/>
          </a:p>
        </p:txBody>
      </p:sp>
      <p:sp>
        <p:nvSpPr>
          <p:cNvPr id="8" name="TextBox 7"/>
          <p:cNvSpPr txBox="1"/>
          <p:nvPr/>
        </p:nvSpPr>
        <p:spPr>
          <a:xfrm>
            <a:off x="2505218" y="6403246"/>
            <a:ext cx="3015702" cy="369332"/>
          </a:xfrm>
          <a:prstGeom prst="rect">
            <a:avLst/>
          </a:prstGeom>
          <a:noFill/>
        </p:spPr>
        <p:txBody>
          <a:bodyPr wrap="square" rtlCol="0">
            <a:spAutoFit/>
          </a:bodyPr>
          <a:lstStyle/>
          <a:p>
            <a:r>
              <a:rPr lang="en-US" dirty="0"/>
              <a:t>Figure 7: Updated Site Layout</a:t>
            </a:r>
          </a:p>
        </p:txBody>
      </p:sp>
      <p:pic>
        <p:nvPicPr>
          <p:cNvPr id="3" name="Picture 2"/>
          <p:cNvPicPr>
            <a:picLocks noChangeAspect="1"/>
          </p:cNvPicPr>
          <p:nvPr/>
        </p:nvPicPr>
        <p:blipFill rotWithShape="1">
          <a:blip r:embed="rId3"/>
          <a:srcRect t="5432" r="2599"/>
          <a:stretch/>
        </p:blipFill>
        <p:spPr>
          <a:xfrm>
            <a:off x="1698173" y="130513"/>
            <a:ext cx="8464730" cy="6350712"/>
          </a:xfrm>
          <a:prstGeom prst="rect">
            <a:avLst/>
          </a:prstGeom>
        </p:spPr>
      </p:pic>
    </p:spTree>
    <p:extLst>
      <p:ext uri="{BB962C8B-B14F-4D97-AF65-F5344CB8AC3E}">
        <p14:creationId xmlns:p14="http://schemas.microsoft.com/office/powerpoint/2010/main" val="123119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27185"/>
            <a:ext cx="10018713" cy="1752599"/>
          </a:xfrm>
        </p:spPr>
        <p:txBody>
          <a:bodyPr/>
          <a:lstStyle/>
          <a:p>
            <a:r>
              <a:rPr lang="en-US" dirty="0"/>
              <a:t>IMPLEMENTATION AND CONSTRUCTION</a:t>
            </a:r>
          </a:p>
        </p:txBody>
      </p:sp>
      <p:sp>
        <p:nvSpPr>
          <p:cNvPr id="4" name="Slide Number Placeholder 3"/>
          <p:cNvSpPr>
            <a:spLocks noGrp="1"/>
          </p:cNvSpPr>
          <p:nvPr>
            <p:ph type="sldNum" sz="quarter" idx="12"/>
          </p:nvPr>
        </p:nvSpPr>
        <p:spPr/>
        <p:txBody>
          <a:bodyPr/>
          <a:lstStyle/>
          <a:p>
            <a:fld id="{48734F21-C3D9-4E05-83BC-28474BE3192D}" type="slidenum">
              <a:rPr lang="en-US" sz="2000" smtClean="0"/>
              <a:t>26</a:t>
            </a:fld>
            <a:endParaRPr lang="en-US" dirty="0"/>
          </a:p>
        </p:txBody>
      </p:sp>
      <p:sp>
        <p:nvSpPr>
          <p:cNvPr id="6" name="TextBox 5"/>
          <p:cNvSpPr txBox="1"/>
          <p:nvPr/>
        </p:nvSpPr>
        <p:spPr>
          <a:xfrm>
            <a:off x="1287124" y="1500137"/>
            <a:ext cx="5360866" cy="369332"/>
          </a:xfrm>
          <a:prstGeom prst="rect">
            <a:avLst/>
          </a:prstGeom>
          <a:noFill/>
        </p:spPr>
        <p:txBody>
          <a:bodyPr wrap="square" rtlCol="0">
            <a:spAutoFit/>
          </a:bodyPr>
          <a:lstStyle/>
          <a:p>
            <a:r>
              <a:rPr lang="en-US" dirty="0"/>
              <a:t>Table </a:t>
            </a:r>
            <a:r>
              <a:rPr lang="en-US" dirty="0" smtClean="0"/>
              <a:t>16: </a:t>
            </a:r>
            <a:r>
              <a:rPr lang="en-US" dirty="0"/>
              <a:t>Expansion Implementation Schedule </a:t>
            </a:r>
          </a:p>
        </p:txBody>
      </p:sp>
      <p:graphicFrame>
        <p:nvGraphicFramePr>
          <p:cNvPr id="7" name="Table 6">
            <a:extLst>
              <a:ext uri="{FF2B5EF4-FFF2-40B4-BE49-F238E27FC236}">
                <a16:creationId xmlns:a16="http://schemas.microsoft.com/office/drawing/2014/main" id="{77B18C5C-8527-4853-9E5A-17C41C2545C6}"/>
              </a:ext>
            </a:extLst>
          </p:cNvPr>
          <p:cNvGraphicFramePr>
            <a:graphicFrameLocks noGrp="1"/>
          </p:cNvGraphicFramePr>
          <p:nvPr>
            <p:extLst>
              <p:ext uri="{D42A27DB-BD31-4B8C-83A1-F6EECF244321}">
                <p14:modId xmlns:p14="http://schemas.microsoft.com/office/powerpoint/2010/main" val="4052365646"/>
              </p:ext>
            </p:extLst>
          </p:nvPr>
        </p:nvGraphicFramePr>
        <p:xfrm>
          <a:off x="1374210" y="1823084"/>
          <a:ext cx="10410081" cy="4086225"/>
        </p:xfrm>
        <a:graphic>
          <a:graphicData uri="http://schemas.openxmlformats.org/drawingml/2006/table">
            <a:tbl>
              <a:tblPr/>
              <a:tblGrid>
                <a:gridCol w="1927273">
                  <a:extLst>
                    <a:ext uri="{9D8B030D-6E8A-4147-A177-3AD203B41FA5}">
                      <a16:colId xmlns:a16="http://schemas.microsoft.com/office/drawing/2014/main" val="4098419130"/>
                    </a:ext>
                  </a:extLst>
                </a:gridCol>
                <a:gridCol w="1172252">
                  <a:extLst>
                    <a:ext uri="{9D8B030D-6E8A-4147-A177-3AD203B41FA5}">
                      <a16:colId xmlns:a16="http://schemas.microsoft.com/office/drawing/2014/main" val="3693059239"/>
                    </a:ext>
                  </a:extLst>
                </a:gridCol>
                <a:gridCol w="203071">
                  <a:extLst>
                    <a:ext uri="{9D8B030D-6E8A-4147-A177-3AD203B41FA5}">
                      <a16:colId xmlns:a16="http://schemas.microsoft.com/office/drawing/2014/main" val="3502064111"/>
                    </a:ext>
                  </a:extLst>
                </a:gridCol>
                <a:gridCol w="203071">
                  <a:extLst>
                    <a:ext uri="{9D8B030D-6E8A-4147-A177-3AD203B41FA5}">
                      <a16:colId xmlns:a16="http://schemas.microsoft.com/office/drawing/2014/main" val="235176469"/>
                    </a:ext>
                  </a:extLst>
                </a:gridCol>
                <a:gridCol w="203071">
                  <a:extLst>
                    <a:ext uri="{9D8B030D-6E8A-4147-A177-3AD203B41FA5}">
                      <a16:colId xmlns:a16="http://schemas.microsoft.com/office/drawing/2014/main" val="1905035251"/>
                    </a:ext>
                  </a:extLst>
                </a:gridCol>
                <a:gridCol w="203071">
                  <a:extLst>
                    <a:ext uri="{9D8B030D-6E8A-4147-A177-3AD203B41FA5}">
                      <a16:colId xmlns:a16="http://schemas.microsoft.com/office/drawing/2014/main" val="13055181"/>
                    </a:ext>
                  </a:extLst>
                </a:gridCol>
                <a:gridCol w="203071">
                  <a:extLst>
                    <a:ext uri="{9D8B030D-6E8A-4147-A177-3AD203B41FA5}">
                      <a16:colId xmlns:a16="http://schemas.microsoft.com/office/drawing/2014/main" val="4226419505"/>
                    </a:ext>
                  </a:extLst>
                </a:gridCol>
                <a:gridCol w="203071">
                  <a:extLst>
                    <a:ext uri="{9D8B030D-6E8A-4147-A177-3AD203B41FA5}">
                      <a16:colId xmlns:a16="http://schemas.microsoft.com/office/drawing/2014/main" val="3785696665"/>
                    </a:ext>
                  </a:extLst>
                </a:gridCol>
                <a:gridCol w="203071">
                  <a:extLst>
                    <a:ext uri="{9D8B030D-6E8A-4147-A177-3AD203B41FA5}">
                      <a16:colId xmlns:a16="http://schemas.microsoft.com/office/drawing/2014/main" val="1311403883"/>
                    </a:ext>
                  </a:extLst>
                </a:gridCol>
                <a:gridCol w="203071">
                  <a:extLst>
                    <a:ext uri="{9D8B030D-6E8A-4147-A177-3AD203B41FA5}">
                      <a16:colId xmlns:a16="http://schemas.microsoft.com/office/drawing/2014/main" val="3868356572"/>
                    </a:ext>
                  </a:extLst>
                </a:gridCol>
                <a:gridCol w="203071">
                  <a:extLst>
                    <a:ext uri="{9D8B030D-6E8A-4147-A177-3AD203B41FA5}">
                      <a16:colId xmlns:a16="http://schemas.microsoft.com/office/drawing/2014/main" val="119328374"/>
                    </a:ext>
                  </a:extLst>
                </a:gridCol>
                <a:gridCol w="203071">
                  <a:extLst>
                    <a:ext uri="{9D8B030D-6E8A-4147-A177-3AD203B41FA5}">
                      <a16:colId xmlns:a16="http://schemas.microsoft.com/office/drawing/2014/main" val="1384004395"/>
                    </a:ext>
                  </a:extLst>
                </a:gridCol>
                <a:gridCol w="203071">
                  <a:extLst>
                    <a:ext uri="{9D8B030D-6E8A-4147-A177-3AD203B41FA5}">
                      <a16:colId xmlns:a16="http://schemas.microsoft.com/office/drawing/2014/main" val="2455787374"/>
                    </a:ext>
                  </a:extLst>
                </a:gridCol>
                <a:gridCol w="203071">
                  <a:extLst>
                    <a:ext uri="{9D8B030D-6E8A-4147-A177-3AD203B41FA5}">
                      <a16:colId xmlns:a16="http://schemas.microsoft.com/office/drawing/2014/main" val="2755514753"/>
                    </a:ext>
                  </a:extLst>
                </a:gridCol>
                <a:gridCol w="203071">
                  <a:extLst>
                    <a:ext uri="{9D8B030D-6E8A-4147-A177-3AD203B41FA5}">
                      <a16:colId xmlns:a16="http://schemas.microsoft.com/office/drawing/2014/main" val="309987275"/>
                    </a:ext>
                  </a:extLst>
                </a:gridCol>
                <a:gridCol w="203071">
                  <a:extLst>
                    <a:ext uri="{9D8B030D-6E8A-4147-A177-3AD203B41FA5}">
                      <a16:colId xmlns:a16="http://schemas.microsoft.com/office/drawing/2014/main" val="3389045807"/>
                    </a:ext>
                  </a:extLst>
                </a:gridCol>
                <a:gridCol w="203071">
                  <a:extLst>
                    <a:ext uri="{9D8B030D-6E8A-4147-A177-3AD203B41FA5}">
                      <a16:colId xmlns:a16="http://schemas.microsoft.com/office/drawing/2014/main" val="1432132491"/>
                    </a:ext>
                  </a:extLst>
                </a:gridCol>
                <a:gridCol w="203071">
                  <a:extLst>
                    <a:ext uri="{9D8B030D-6E8A-4147-A177-3AD203B41FA5}">
                      <a16:colId xmlns:a16="http://schemas.microsoft.com/office/drawing/2014/main" val="1098398582"/>
                    </a:ext>
                  </a:extLst>
                </a:gridCol>
                <a:gridCol w="203071">
                  <a:extLst>
                    <a:ext uri="{9D8B030D-6E8A-4147-A177-3AD203B41FA5}">
                      <a16:colId xmlns:a16="http://schemas.microsoft.com/office/drawing/2014/main" val="2021471661"/>
                    </a:ext>
                  </a:extLst>
                </a:gridCol>
                <a:gridCol w="203071">
                  <a:extLst>
                    <a:ext uri="{9D8B030D-6E8A-4147-A177-3AD203B41FA5}">
                      <a16:colId xmlns:a16="http://schemas.microsoft.com/office/drawing/2014/main" val="172490347"/>
                    </a:ext>
                  </a:extLst>
                </a:gridCol>
                <a:gridCol w="203071">
                  <a:extLst>
                    <a:ext uri="{9D8B030D-6E8A-4147-A177-3AD203B41FA5}">
                      <a16:colId xmlns:a16="http://schemas.microsoft.com/office/drawing/2014/main" val="4203321841"/>
                    </a:ext>
                  </a:extLst>
                </a:gridCol>
                <a:gridCol w="203071">
                  <a:extLst>
                    <a:ext uri="{9D8B030D-6E8A-4147-A177-3AD203B41FA5}">
                      <a16:colId xmlns:a16="http://schemas.microsoft.com/office/drawing/2014/main" val="902429140"/>
                    </a:ext>
                  </a:extLst>
                </a:gridCol>
                <a:gridCol w="203071">
                  <a:extLst>
                    <a:ext uri="{9D8B030D-6E8A-4147-A177-3AD203B41FA5}">
                      <a16:colId xmlns:a16="http://schemas.microsoft.com/office/drawing/2014/main" val="47294879"/>
                    </a:ext>
                  </a:extLst>
                </a:gridCol>
                <a:gridCol w="203071">
                  <a:extLst>
                    <a:ext uri="{9D8B030D-6E8A-4147-A177-3AD203B41FA5}">
                      <a16:colId xmlns:a16="http://schemas.microsoft.com/office/drawing/2014/main" val="884749761"/>
                    </a:ext>
                  </a:extLst>
                </a:gridCol>
                <a:gridCol w="203071">
                  <a:extLst>
                    <a:ext uri="{9D8B030D-6E8A-4147-A177-3AD203B41FA5}">
                      <a16:colId xmlns:a16="http://schemas.microsoft.com/office/drawing/2014/main" val="3065164997"/>
                    </a:ext>
                  </a:extLst>
                </a:gridCol>
                <a:gridCol w="203071">
                  <a:extLst>
                    <a:ext uri="{9D8B030D-6E8A-4147-A177-3AD203B41FA5}">
                      <a16:colId xmlns:a16="http://schemas.microsoft.com/office/drawing/2014/main" val="1069648425"/>
                    </a:ext>
                  </a:extLst>
                </a:gridCol>
                <a:gridCol w="203071">
                  <a:extLst>
                    <a:ext uri="{9D8B030D-6E8A-4147-A177-3AD203B41FA5}">
                      <a16:colId xmlns:a16="http://schemas.microsoft.com/office/drawing/2014/main" val="2117409240"/>
                    </a:ext>
                  </a:extLst>
                </a:gridCol>
                <a:gridCol w="203071">
                  <a:extLst>
                    <a:ext uri="{9D8B030D-6E8A-4147-A177-3AD203B41FA5}">
                      <a16:colId xmlns:a16="http://schemas.microsoft.com/office/drawing/2014/main" val="3609399329"/>
                    </a:ext>
                  </a:extLst>
                </a:gridCol>
                <a:gridCol w="203071">
                  <a:extLst>
                    <a:ext uri="{9D8B030D-6E8A-4147-A177-3AD203B41FA5}">
                      <a16:colId xmlns:a16="http://schemas.microsoft.com/office/drawing/2014/main" val="3494530830"/>
                    </a:ext>
                  </a:extLst>
                </a:gridCol>
                <a:gridCol w="203071">
                  <a:extLst>
                    <a:ext uri="{9D8B030D-6E8A-4147-A177-3AD203B41FA5}">
                      <a16:colId xmlns:a16="http://schemas.microsoft.com/office/drawing/2014/main" val="2206317214"/>
                    </a:ext>
                  </a:extLst>
                </a:gridCol>
                <a:gridCol w="203071">
                  <a:extLst>
                    <a:ext uri="{9D8B030D-6E8A-4147-A177-3AD203B41FA5}">
                      <a16:colId xmlns:a16="http://schemas.microsoft.com/office/drawing/2014/main" val="4256842937"/>
                    </a:ext>
                  </a:extLst>
                </a:gridCol>
                <a:gridCol w="203071">
                  <a:extLst>
                    <a:ext uri="{9D8B030D-6E8A-4147-A177-3AD203B41FA5}">
                      <a16:colId xmlns:a16="http://schemas.microsoft.com/office/drawing/2014/main" val="113001728"/>
                    </a:ext>
                  </a:extLst>
                </a:gridCol>
                <a:gridCol w="203071">
                  <a:extLst>
                    <a:ext uri="{9D8B030D-6E8A-4147-A177-3AD203B41FA5}">
                      <a16:colId xmlns:a16="http://schemas.microsoft.com/office/drawing/2014/main" val="2817936188"/>
                    </a:ext>
                  </a:extLst>
                </a:gridCol>
                <a:gridCol w="203071">
                  <a:extLst>
                    <a:ext uri="{9D8B030D-6E8A-4147-A177-3AD203B41FA5}">
                      <a16:colId xmlns:a16="http://schemas.microsoft.com/office/drawing/2014/main" val="2403526456"/>
                    </a:ext>
                  </a:extLst>
                </a:gridCol>
                <a:gridCol w="203071">
                  <a:extLst>
                    <a:ext uri="{9D8B030D-6E8A-4147-A177-3AD203B41FA5}">
                      <a16:colId xmlns:a16="http://schemas.microsoft.com/office/drawing/2014/main" val="478472131"/>
                    </a:ext>
                  </a:extLst>
                </a:gridCol>
                <a:gridCol w="203071">
                  <a:extLst>
                    <a:ext uri="{9D8B030D-6E8A-4147-A177-3AD203B41FA5}">
                      <a16:colId xmlns:a16="http://schemas.microsoft.com/office/drawing/2014/main" val="821063511"/>
                    </a:ext>
                  </a:extLst>
                </a:gridCol>
                <a:gridCol w="203071">
                  <a:extLst>
                    <a:ext uri="{9D8B030D-6E8A-4147-A177-3AD203B41FA5}">
                      <a16:colId xmlns:a16="http://schemas.microsoft.com/office/drawing/2014/main" val="1173216655"/>
                    </a:ext>
                  </a:extLst>
                </a:gridCol>
                <a:gridCol w="203071">
                  <a:extLst>
                    <a:ext uri="{9D8B030D-6E8A-4147-A177-3AD203B41FA5}">
                      <a16:colId xmlns:a16="http://schemas.microsoft.com/office/drawing/2014/main" val="2720206520"/>
                    </a:ext>
                  </a:extLst>
                </a:gridCol>
              </a:tblGrid>
              <a:tr h="190500">
                <a:tc gridSpan="38">
                  <a:txBody>
                    <a:bodyPr/>
                    <a:lstStyle/>
                    <a:p>
                      <a:pPr algn="ctr" fontAlgn="b"/>
                      <a:r>
                        <a:rPr lang="en-US" sz="2000" b="0" i="0" u="none" strike="noStrike" dirty="0">
                          <a:solidFill>
                            <a:schemeClr val="bg1"/>
                          </a:solidFill>
                          <a:effectLst/>
                          <a:latin typeface="+mn-lt"/>
                        </a:rPr>
                        <a:t>Expansion Construction Schedule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7060859"/>
                  </a:ext>
                </a:extLst>
              </a:tr>
              <a:tr h="190500">
                <a:tc rowSpan="2">
                  <a:txBody>
                    <a:bodyPr/>
                    <a:lstStyle/>
                    <a:p>
                      <a:pPr algn="l" fontAlgn="ctr"/>
                      <a:r>
                        <a:rPr lang="en-US" sz="2000" b="0" i="0" u="none" strike="noStrike">
                          <a:solidFill>
                            <a:srgbClr val="000000"/>
                          </a:solidFill>
                          <a:effectLst/>
                          <a:latin typeface="+mn-lt"/>
                        </a:rPr>
                        <a:t>Tasks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Duration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8">
                  <a:txBody>
                    <a:bodyPr/>
                    <a:lstStyle/>
                    <a:p>
                      <a:pPr algn="ctr" fontAlgn="b"/>
                      <a:r>
                        <a:rPr lang="en-US" sz="2000" b="0" i="0" u="none" strike="noStrike">
                          <a:solidFill>
                            <a:srgbClr val="000000"/>
                          </a:solidFill>
                          <a:effectLst/>
                          <a:latin typeface="+mn-lt"/>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b"/>
                      <a:r>
                        <a:rPr lang="en-US" sz="2000" b="0" i="0" u="none" strike="noStrike">
                          <a:solidFill>
                            <a:srgbClr val="000000"/>
                          </a:solidFill>
                          <a:effectLst/>
                          <a:latin typeface="+mn-lt"/>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b"/>
                      <a:r>
                        <a:rPr lang="en-US" sz="2000" b="0" i="0" u="none" strike="noStrike">
                          <a:solidFill>
                            <a:srgbClr val="000000"/>
                          </a:solidFill>
                          <a:effectLst/>
                          <a:latin typeface="+mn-lt"/>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2000" b="0" i="0" u="none" strike="noStrike">
                          <a:solidFill>
                            <a:srgbClr val="000000"/>
                          </a:solidFill>
                          <a:effectLst/>
                          <a:latin typeface="+mn-lt"/>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3834582"/>
                  </a:ext>
                </a:extLst>
              </a:tr>
              <a:tr h="190500">
                <a:tc vMerge="1">
                  <a:txBody>
                    <a:bodyPr/>
                    <a:lstStyle/>
                    <a:p>
                      <a:endParaRPr lang="en-US"/>
                    </a:p>
                  </a:txBody>
                  <a:tcPr/>
                </a:tc>
                <a:tc>
                  <a:txBody>
                    <a:bodyPr/>
                    <a:lstStyle/>
                    <a:p>
                      <a:pPr algn="ctr" fontAlgn="b"/>
                      <a:r>
                        <a:rPr lang="en-US" sz="2000" b="0" i="0" u="none" strike="noStrike" dirty="0">
                          <a:solidFill>
                            <a:srgbClr val="000000"/>
                          </a:solidFill>
                          <a:effectLst/>
                          <a:latin typeface="+mn-lt"/>
                        </a:rPr>
                        <a:t>(months)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J</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J</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J</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J</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J</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J</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J</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J</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J</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9920588"/>
                  </a:ext>
                </a:extLst>
              </a:tr>
              <a:tr h="190500">
                <a:tc>
                  <a:txBody>
                    <a:bodyPr/>
                    <a:lstStyle/>
                    <a:p>
                      <a:pPr algn="l" fontAlgn="b"/>
                      <a:r>
                        <a:rPr lang="en-US" sz="2000" b="0" i="0" u="none" strike="noStrike" dirty="0">
                          <a:solidFill>
                            <a:srgbClr val="000000"/>
                          </a:solidFill>
                          <a:effectLst/>
                          <a:latin typeface="+mn-lt"/>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780813360"/>
                  </a:ext>
                </a:extLst>
              </a:tr>
              <a:tr h="190500">
                <a:tc>
                  <a:txBody>
                    <a:bodyPr/>
                    <a:lstStyle/>
                    <a:p>
                      <a:pPr algn="l" fontAlgn="b"/>
                      <a:r>
                        <a:rPr lang="en-US" sz="2000" b="0" i="0" u="none" strike="noStrike" dirty="0">
                          <a:solidFill>
                            <a:srgbClr val="000000"/>
                          </a:solidFill>
                          <a:effectLst/>
                          <a:latin typeface="+mn-lt"/>
                        </a:rPr>
                        <a:t>Preliminary Work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7502193"/>
                  </a:ext>
                </a:extLst>
              </a:tr>
              <a:tr h="190500">
                <a:tc>
                  <a:txBody>
                    <a:bodyPr/>
                    <a:lstStyle/>
                    <a:p>
                      <a:pPr algn="l" fontAlgn="b"/>
                      <a:r>
                        <a:rPr lang="en-US" sz="2000" b="0" i="0" u="none" strike="noStrike">
                          <a:solidFill>
                            <a:srgbClr val="000000"/>
                          </a:solidFill>
                          <a:effectLst/>
                          <a:latin typeface="+mn-lt"/>
                        </a:rPr>
                        <a:t>Earthwork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2713834"/>
                  </a:ext>
                </a:extLst>
              </a:tr>
              <a:tr h="190500">
                <a:tc>
                  <a:txBody>
                    <a:bodyPr/>
                    <a:lstStyle/>
                    <a:p>
                      <a:pPr algn="l" fontAlgn="b"/>
                      <a:r>
                        <a:rPr lang="en-US" sz="2000" b="0" i="0" u="none" strike="noStrike" dirty="0">
                          <a:solidFill>
                            <a:srgbClr val="000000"/>
                          </a:solidFill>
                          <a:effectLst/>
                          <a:latin typeface="+mn-lt"/>
                        </a:rPr>
                        <a:t>Concrete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837409"/>
                  </a:ext>
                </a:extLst>
              </a:tr>
              <a:tr h="190500">
                <a:tc>
                  <a:txBody>
                    <a:bodyPr/>
                    <a:lstStyle/>
                    <a:p>
                      <a:pPr algn="l" fontAlgn="b"/>
                      <a:r>
                        <a:rPr lang="en-US" sz="2000" b="0" i="0" u="none" strike="noStrike" dirty="0">
                          <a:solidFill>
                            <a:srgbClr val="000000"/>
                          </a:solidFill>
                          <a:effectLst/>
                          <a:latin typeface="+mn-lt"/>
                        </a:rPr>
                        <a:t>Mechanical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1472440"/>
                  </a:ext>
                </a:extLst>
              </a:tr>
              <a:tr h="190500">
                <a:tc>
                  <a:txBody>
                    <a:bodyPr/>
                    <a:lstStyle/>
                    <a:p>
                      <a:pPr algn="l" fontAlgn="b"/>
                      <a:r>
                        <a:rPr lang="en-US" sz="2000" b="0" i="0" u="none" strike="noStrike" dirty="0">
                          <a:solidFill>
                            <a:srgbClr val="000000"/>
                          </a:solidFill>
                          <a:effectLst/>
                          <a:latin typeface="+mn-lt"/>
                        </a:rPr>
                        <a:t>Piping/Pumping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4298657"/>
                  </a:ext>
                </a:extLst>
              </a:tr>
              <a:tr h="190500">
                <a:tc>
                  <a:txBody>
                    <a:bodyPr/>
                    <a:lstStyle/>
                    <a:p>
                      <a:pPr algn="l" fontAlgn="b"/>
                      <a:r>
                        <a:rPr lang="en-US" sz="2000" b="0" i="0" u="none" strike="noStrike">
                          <a:solidFill>
                            <a:srgbClr val="000000"/>
                          </a:solidFill>
                          <a:effectLst/>
                          <a:latin typeface="+mn-lt"/>
                        </a:rPr>
                        <a:t>Demolition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0034649"/>
                  </a:ext>
                </a:extLst>
              </a:tr>
              <a:tr h="190500">
                <a:tc>
                  <a:txBody>
                    <a:bodyPr/>
                    <a:lstStyle/>
                    <a:p>
                      <a:pPr algn="l" fontAlgn="b"/>
                      <a:r>
                        <a:rPr lang="en-US" sz="2000" b="0" i="0" u="none" strike="noStrike">
                          <a:solidFill>
                            <a:srgbClr val="000000"/>
                          </a:solidFill>
                          <a:effectLst/>
                          <a:latin typeface="+mn-lt"/>
                        </a:rPr>
                        <a:t>Site Finishing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5717868"/>
                  </a:ext>
                </a:extLst>
              </a:tr>
              <a:tr h="190500">
                <a:tc>
                  <a:txBody>
                    <a:bodyPr/>
                    <a:lstStyle/>
                    <a:p>
                      <a:pPr algn="l" fontAlgn="b"/>
                      <a:r>
                        <a:rPr lang="en-US" sz="2000" b="0" i="0" u="none" strike="noStrike" dirty="0">
                          <a:solidFill>
                            <a:srgbClr val="000000"/>
                          </a:solidFill>
                          <a:effectLst/>
                          <a:latin typeface="+mn-lt"/>
                        </a:rPr>
                        <a:t>Testing/Training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388323"/>
                  </a:ext>
                </a:extLst>
              </a:tr>
              <a:tr h="190500">
                <a:tc>
                  <a:txBody>
                    <a:bodyPr/>
                    <a:lstStyle/>
                    <a:p>
                      <a:pPr algn="l" fontAlgn="b"/>
                      <a:r>
                        <a:rPr lang="en-US" sz="2000" b="0" i="0" u="none" strike="noStrike" dirty="0">
                          <a:solidFill>
                            <a:srgbClr val="000000"/>
                          </a:solidFill>
                          <a:effectLst/>
                          <a:latin typeface="+mn-lt"/>
                        </a:rPr>
                        <a:t>Completion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0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0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20578059"/>
                  </a:ext>
                </a:extLst>
              </a:tr>
            </a:tbl>
          </a:graphicData>
        </a:graphic>
      </p:graphicFrame>
    </p:spTree>
    <p:extLst>
      <p:ext uri="{BB962C8B-B14F-4D97-AF65-F5344CB8AC3E}">
        <p14:creationId xmlns:p14="http://schemas.microsoft.com/office/powerpoint/2010/main" val="3774741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39426"/>
            <a:ext cx="10018713" cy="1752599"/>
          </a:xfrm>
        </p:spPr>
        <p:txBody>
          <a:bodyPr/>
          <a:lstStyle/>
          <a:p>
            <a:r>
              <a:rPr lang="en-US" dirty="0"/>
              <a:t>SCHEDULE</a:t>
            </a:r>
          </a:p>
        </p:txBody>
      </p:sp>
      <p:sp>
        <p:nvSpPr>
          <p:cNvPr id="4" name="Slide Number Placeholder 3"/>
          <p:cNvSpPr>
            <a:spLocks noGrp="1"/>
          </p:cNvSpPr>
          <p:nvPr>
            <p:ph type="sldNum" sz="quarter" idx="12"/>
          </p:nvPr>
        </p:nvSpPr>
        <p:spPr/>
        <p:txBody>
          <a:bodyPr/>
          <a:lstStyle/>
          <a:p>
            <a:fld id="{48734F21-C3D9-4E05-83BC-28474BE3192D}" type="slidenum">
              <a:rPr lang="en-US" sz="2000" smtClean="0"/>
              <a:t>27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37254109"/>
              </p:ext>
            </p:extLst>
          </p:nvPr>
        </p:nvGraphicFramePr>
        <p:xfrm>
          <a:off x="2339469" y="1622587"/>
          <a:ext cx="8308393" cy="4980705"/>
        </p:xfrm>
        <a:graphic>
          <a:graphicData uri="http://schemas.openxmlformats.org/drawingml/2006/table">
            <a:tbl>
              <a:tblPr/>
              <a:tblGrid>
                <a:gridCol w="3356565">
                  <a:extLst>
                    <a:ext uri="{9D8B030D-6E8A-4147-A177-3AD203B41FA5}">
                      <a16:colId xmlns:a16="http://schemas.microsoft.com/office/drawing/2014/main" val="2192116892"/>
                    </a:ext>
                  </a:extLst>
                </a:gridCol>
                <a:gridCol w="1350498">
                  <a:extLst>
                    <a:ext uri="{9D8B030D-6E8A-4147-A177-3AD203B41FA5}">
                      <a16:colId xmlns:a16="http://schemas.microsoft.com/office/drawing/2014/main" val="3159935260"/>
                    </a:ext>
                  </a:extLst>
                </a:gridCol>
                <a:gridCol w="1730326">
                  <a:extLst>
                    <a:ext uri="{9D8B030D-6E8A-4147-A177-3AD203B41FA5}">
                      <a16:colId xmlns:a16="http://schemas.microsoft.com/office/drawing/2014/main" val="1680889489"/>
                    </a:ext>
                  </a:extLst>
                </a:gridCol>
                <a:gridCol w="1871004">
                  <a:extLst>
                    <a:ext uri="{9D8B030D-6E8A-4147-A177-3AD203B41FA5}">
                      <a16:colId xmlns:a16="http://schemas.microsoft.com/office/drawing/2014/main" val="3140803322"/>
                    </a:ext>
                  </a:extLst>
                </a:gridCol>
              </a:tblGrid>
              <a:tr h="241048">
                <a:tc>
                  <a:txBody>
                    <a:bodyPr/>
                    <a:lstStyle/>
                    <a:p>
                      <a:pPr algn="ctr" fontAlgn="ctr"/>
                      <a:r>
                        <a:rPr lang="en-US" sz="2000" b="0" i="0" u="none" strike="noStrike" dirty="0">
                          <a:solidFill>
                            <a:schemeClr val="bg1"/>
                          </a:solidFill>
                          <a:effectLst/>
                          <a:latin typeface="Corbel" panose="020B0503020204020204" pitchFamily="34" charset="0"/>
                        </a:rPr>
                        <a:t>Task Name</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2000" b="0" i="0" u="none" strike="noStrike" dirty="0">
                          <a:solidFill>
                            <a:schemeClr val="bg1"/>
                          </a:solidFill>
                          <a:effectLst/>
                          <a:latin typeface="Corbel" panose="020B0503020204020204" pitchFamily="34" charset="0"/>
                        </a:rPr>
                        <a:t>Start</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2000" b="0" i="0" u="none" strike="noStrike">
                          <a:solidFill>
                            <a:schemeClr val="bg1"/>
                          </a:solidFill>
                          <a:effectLst/>
                          <a:latin typeface="Corbel" panose="020B0503020204020204" pitchFamily="34" charset="0"/>
                        </a:rPr>
                        <a:t>Expected Finish</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en-US" sz="2000" b="0" i="0" u="none" strike="noStrike" dirty="0">
                          <a:solidFill>
                            <a:schemeClr val="bg1"/>
                          </a:solidFill>
                          <a:effectLst/>
                          <a:latin typeface="Corbel" panose="020B0503020204020204" pitchFamily="34" charset="0"/>
                        </a:rPr>
                        <a:t>Actual Finish</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787029177"/>
                  </a:ext>
                </a:extLst>
              </a:tr>
              <a:tr h="225412">
                <a:tc>
                  <a:txBody>
                    <a:bodyPr/>
                    <a:lstStyle/>
                    <a:p>
                      <a:pPr algn="l" fontAlgn="ctr"/>
                      <a:r>
                        <a:rPr lang="en-US" sz="2000" b="0" i="0" u="none" strike="noStrike" dirty="0">
                          <a:solidFill>
                            <a:srgbClr val="000000"/>
                          </a:solidFill>
                          <a:effectLst/>
                          <a:latin typeface="Corbel" panose="020B0503020204020204" pitchFamily="34" charset="0"/>
                        </a:rPr>
                        <a:t>Receive Prompt</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orbel" panose="020B0503020204020204" pitchFamily="34" charset="0"/>
                        </a:rPr>
                        <a:t>1/13/2018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orbel" panose="020B0503020204020204" pitchFamily="34" charset="0"/>
                        </a:rPr>
                        <a:t>1/13/2018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dirty="0">
                          <a:solidFill>
                            <a:srgbClr val="000000"/>
                          </a:solidFill>
                          <a:effectLst/>
                          <a:latin typeface="Corbel" panose="020B0503020204020204" pitchFamily="34" charset="0"/>
                        </a:rPr>
                        <a:t>1/26/2018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30222418"/>
                  </a:ext>
                </a:extLst>
              </a:tr>
              <a:tr h="193730">
                <a:tc>
                  <a:txBody>
                    <a:bodyPr/>
                    <a:lstStyle/>
                    <a:p>
                      <a:pPr algn="l" fontAlgn="ctr"/>
                      <a:r>
                        <a:rPr lang="en-US" sz="2000" b="0" i="0" u="none" strike="noStrike" dirty="0">
                          <a:solidFill>
                            <a:srgbClr val="000000"/>
                          </a:solidFill>
                          <a:effectLst/>
                          <a:latin typeface="Corbel" panose="020B0503020204020204" pitchFamily="34" charset="0"/>
                        </a:rPr>
                        <a:t>Initial/Final Flow Diagram</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orbel" panose="020B0503020204020204" pitchFamily="34" charset="0"/>
                        </a:rPr>
                        <a:t>1/15/2018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orbel" panose="020B0503020204020204" pitchFamily="34" charset="0"/>
                        </a:rPr>
                        <a:t>1/22/2018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orbel" panose="020B0503020204020204" pitchFamily="34" charset="0"/>
                        </a:rPr>
                        <a:t>1/30/2018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974986145"/>
                  </a:ext>
                </a:extLst>
              </a:tr>
              <a:tr h="237684">
                <a:tc>
                  <a:txBody>
                    <a:bodyPr/>
                    <a:lstStyle/>
                    <a:p>
                      <a:pPr algn="l" fontAlgn="ctr"/>
                      <a:r>
                        <a:rPr lang="en-US" sz="2000" b="0" i="0" u="none" strike="noStrike" dirty="0">
                          <a:solidFill>
                            <a:srgbClr val="000000"/>
                          </a:solidFill>
                          <a:effectLst/>
                          <a:latin typeface="Corbel" panose="020B0503020204020204" pitchFamily="34" charset="0"/>
                        </a:rPr>
                        <a:t>Define Constraints and Criteria</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orbel" panose="020B0503020204020204" pitchFamily="34" charset="0"/>
                        </a:rPr>
                        <a:t>1/15/2018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orbel" panose="020B0503020204020204" pitchFamily="34" charset="0"/>
                        </a:rPr>
                        <a:t>2/11/2018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orbel" panose="020B0503020204020204" pitchFamily="34" charset="0"/>
                        </a:rPr>
                        <a:t>2/11/2018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248765346"/>
                  </a:ext>
                </a:extLst>
              </a:tr>
              <a:tr h="169797">
                <a:tc>
                  <a:txBody>
                    <a:bodyPr/>
                    <a:lstStyle/>
                    <a:p>
                      <a:pPr algn="l" fontAlgn="ctr"/>
                      <a:r>
                        <a:rPr lang="en-US" sz="2000" b="0" i="0" u="none" strike="noStrike" dirty="0">
                          <a:solidFill>
                            <a:srgbClr val="000000"/>
                          </a:solidFill>
                          <a:effectLst/>
                          <a:latin typeface="Corbel" panose="020B0503020204020204" pitchFamily="34" charset="0"/>
                        </a:rPr>
                        <a:t>Site Tour</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orbel" panose="020B0503020204020204" pitchFamily="34" charset="0"/>
                        </a:rPr>
                        <a:t>2/3/2018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orbel" panose="020B0503020204020204" pitchFamily="34" charset="0"/>
                        </a:rPr>
                        <a:t>2/3/2018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orbel" panose="020B0503020204020204" pitchFamily="34" charset="0"/>
                        </a:rPr>
                        <a:t>2/3/2018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616072906"/>
                  </a:ext>
                </a:extLst>
              </a:tr>
              <a:tr h="110619">
                <a:tc>
                  <a:txBody>
                    <a:bodyPr/>
                    <a:lstStyle/>
                    <a:p>
                      <a:pPr algn="l" fontAlgn="ctr"/>
                      <a:r>
                        <a:rPr lang="en-US" sz="2000" b="0" i="0" u="none" strike="noStrike" dirty="0">
                          <a:solidFill>
                            <a:srgbClr val="000000"/>
                          </a:solidFill>
                          <a:effectLst/>
                          <a:latin typeface="Corbel" panose="020B0503020204020204" pitchFamily="34" charset="0"/>
                        </a:rPr>
                        <a:t>Hydraulic Analysis </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orbel" panose="020B0503020204020204" pitchFamily="34" charset="0"/>
                        </a:rPr>
                        <a:t>1/29/2018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orbel" panose="020B0503020204020204" pitchFamily="34" charset="0"/>
                        </a:rPr>
                        <a:t>2/11/2018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dirty="0">
                          <a:solidFill>
                            <a:srgbClr val="000000"/>
                          </a:solidFill>
                          <a:effectLst/>
                          <a:latin typeface="Corbel" panose="020B0503020204020204" pitchFamily="34" charset="0"/>
                        </a:rPr>
                        <a:t>3/5/2018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125505387"/>
                  </a:ext>
                </a:extLst>
              </a:tr>
              <a:tr h="129817">
                <a:tc>
                  <a:txBody>
                    <a:bodyPr/>
                    <a:lstStyle/>
                    <a:p>
                      <a:pPr algn="l" fontAlgn="ctr"/>
                      <a:r>
                        <a:rPr lang="en-US" sz="2000" b="0" i="0" u="none" strike="noStrike" dirty="0">
                          <a:solidFill>
                            <a:srgbClr val="000000"/>
                          </a:solidFill>
                          <a:effectLst/>
                          <a:latin typeface="Corbel" panose="020B0503020204020204" pitchFamily="34" charset="0"/>
                        </a:rPr>
                        <a:t>WW Analysis</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orbel" panose="020B0503020204020204" pitchFamily="34" charset="0"/>
                        </a:rPr>
                        <a:t>1/29/2018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orbel" panose="020B0503020204020204" pitchFamily="34" charset="0"/>
                        </a:rPr>
                        <a:t>2/11/2018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orbel" panose="020B0503020204020204" pitchFamily="34" charset="0"/>
                        </a:rPr>
                        <a:t>2/11/2018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961836372"/>
                  </a:ext>
                </a:extLst>
              </a:tr>
              <a:tr h="227393">
                <a:tc>
                  <a:txBody>
                    <a:bodyPr/>
                    <a:lstStyle/>
                    <a:p>
                      <a:pPr algn="l" fontAlgn="ctr"/>
                      <a:r>
                        <a:rPr lang="en-US" sz="2000" b="0" i="0" u="none" strike="noStrike" dirty="0">
                          <a:solidFill>
                            <a:srgbClr val="000000"/>
                          </a:solidFill>
                          <a:effectLst/>
                          <a:latin typeface="Corbel" panose="020B0503020204020204" pitchFamily="34" charset="0"/>
                        </a:rPr>
                        <a:t>Sizing Capacity Analysis</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orbel" panose="020B0503020204020204" pitchFamily="34" charset="0"/>
                        </a:rPr>
                        <a:t>2/4/2018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orbel" panose="020B0503020204020204" pitchFamily="34" charset="0"/>
                        </a:rPr>
                        <a:t>2/23/2018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dirty="0">
                          <a:solidFill>
                            <a:srgbClr val="000000"/>
                          </a:solidFill>
                          <a:effectLst/>
                          <a:latin typeface="Corbel" panose="020B0503020204020204" pitchFamily="34" charset="0"/>
                        </a:rPr>
                        <a:t>3/12/2018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040024181"/>
                  </a:ext>
                </a:extLst>
              </a:tr>
              <a:tr h="168215">
                <a:tc>
                  <a:txBody>
                    <a:bodyPr/>
                    <a:lstStyle/>
                    <a:p>
                      <a:pPr algn="l" fontAlgn="ctr"/>
                      <a:r>
                        <a:rPr lang="en-US" sz="2000" b="0" i="0" u="none" strike="noStrike" dirty="0">
                          <a:solidFill>
                            <a:srgbClr val="000000"/>
                          </a:solidFill>
                          <a:effectLst/>
                          <a:latin typeface="Corbel" panose="020B0503020204020204" pitchFamily="34" charset="0"/>
                        </a:rPr>
                        <a:t>Expansion Feasibility Analysis</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Corbel" panose="020B0503020204020204" pitchFamily="34" charset="0"/>
                        </a:rPr>
                        <a:t>2/7/2018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orbel" panose="020B0503020204020204" pitchFamily="34" charset="0"/>
                        </a:rPr>
                        <a:t>2/28/2018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dirty="0">
                          <a:solidFill>
                            <a:srgbClr val="000000"/>
                          </a:solidFill>
                          <a:effectLst/>
                          <a:latin typeface="Corbel" panose="020B0503020204020204" pitchFamily="34" charset="0"/>
                        </a:rPr>
                        <a:t>2/28/2018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789682984"/>
                  </a:ext>
                </a:extLst>
              </a:tr>
              <a:tr h="379002">
                <a:tc>
                  <a:txBody>
                    <a:bodyPr/>
                    <a:lstStyle/>
                    <a:p>
                      <a:pPr algn="l" fontAlgn="ctr"/>
                      <a:r>
                        <a:rPr lang="en-US" sz="2000" b="0" i="0" u="none" strike="noStrike" dirty="0">
                          <a:solidFill>
                            <a:srgbClr val="000000"/>
                          </a:solidFill>
                          <a:effectLst/>
                          <a:latin typeface="Corbel" panose="020B0503020204020204" pitchFamily="34" charset="0"/>
                        </a:rPr>
                        <a:t>Primary Technology Selection/Implementation</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Corbel" panose="020B0503020204020204" pitchFamily="34" charset="0"/>
                        </a:rPr>
                        <a:t>2/12/2018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dirty="0">
                          <a:solidFill>
                            <a:srgbClr val="000000"/>
                          </a:solidFill>
                          <a:effectLst/>
                          <a:latin typeface="Corbel" panose="020B0503020204020204" pitchFamily="34" charset="0"/>
                        </a:rPr>
                        <a:t>2/28/2018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dirty="0">
                          <a:solidFill>
                            <a:srgbClr val="000000"/>
                          </a:solidFill>
                          <a:effectLst/>
                          <a:latin typeface="Corbel" panose="020B0503020204020204" pitchFamily="34" charset="0"/>
                        </a:rPr>
                        <a:t>3/12/2018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476963331"/>
                  </a:ext>
                </a:extLst>
              </a:tr>
              <a:tr h="180487">
                <a:tc>
                  <a:txBody>
                    <a:bodyPr/>
                    <a:lstStyle/>
                    <a:p>
                      <a:pPr algn="l" fontAlgn="ctr"/>
                      <a:r>
                        <a:rPr lang="en-US" sz="2000" b="0" i="0" u="none" strike="noStrike" dirty="0">
                          <a:solidFill>
                            <a:srgbClr val="000000"/>
                          </a:solidFill>
                          <a:effectLst/>
                          <a:latin typeface="Corbel" panose="020B0503020204020204" pitchFamily="34" charset="0"/>
                        </a:rPr>
                        <a:t>Project Plan Due</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Corbel" panose="020B0503020204020204" pitchFamily="34" charset="0"/>
                        </a:rPr>
                        <a:t>3/5/2018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Corbel" panose="020B0503020204020204" pitchFamily="34" charset="0"/>
                        </a:rPr>
                        <a:t>3/5/2018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dirty="0">
                          <a:solidFill>
                            <a:srgbClr val="000000"/>
                          </a:solidFill>
                          <a:effectLst/>
                          <a:latin typeface="Corbel" panose="020B0503020204020204" pitchFamily="34" charset="0"/>
                        </a:rPr>
                        <a:t>3/5/2018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15505009"/>
                  </a:ext>
                </a:extLst>
              </a:tr>
              <a:tr h="190977">
                <a:tc>
                  <a:txBody>
                    <a:bodyPr/>
                    <a:lstStyle/>
                    <a:p>
                      <a:pPr algn="l" fontAlgn="ctr"/>
                      <a:r>
                        <a:rPr lang="en-US" sz="2000" b="0" i="0" u="none" strike="noStrike" dirty="0">
                          <a:solidFill>
                            <a:srgbClr val="000000"/>
                          </a:solidFill>
                          <a:effectLst/>
                          <a:latin typeface="Corbel" panose="020B0503020204020204" pitchFamily="34" charset="0"/>
                        </a:rPr>
                        <a:t>Cost </a:t>
                      </a:r>
                      <a:r>
                        <a:rPr lang="en-US" sz="2000" b="0" i="0" u="none" strike="noStrike" dirty="0" smtClean="0">
                          <a:solidFill>
                            <a:srgbClr val="000000"/>
                          </a:solidFill>
                          <a:effectLst/>
                          <a:latin typeface="Corbel" panose="020B0503020204020204" pitchFamily="34" charset="0"/>
                        </a:rPr>
                        <a:t>Estimations</a:t>
                      </a:r>
                      <a:endParaRPr lang="en-US" sz="2000" b="0" i="0" u="none" strike="noStrike" dirty="0">
                        <a:solidFill>
                          <a:srgbClr val="000000"/>
                        </a:solidFill>
                        <a:effectLst/>
                        <a:latin typeface="Corbel" panose="020B0503020204020204" pitchFamily="34" charset="0"/>
                      </a:endParaRP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Corbel" panose="020B0503020204020204" pitchFamily="34" charset="0"/>
                        </a:rPr>
                        <a:t>3/3/2018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Corbel" panose="020B0503020204020204" pitchFamily="34" charset="0"/>
                        </a:rPr>
                        <a:t>4/6/2018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dirty="0">
                          <a:solidFill>
                            <a:srgbClr val="000000"/>
                          </a:solidFill>
                          <a:effectLst/>
                          <a:latin typeface="Corbel" panose="020B0503020204020204" pitchFamily="34" charset="0"/>
                        </a:rPr>
                        <a:t>4/17/2018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537667885"/>
                  </a:ext>
                </a:extLst>
              </a:tr>
              <a:tr h="123090">
                <a:tc>
                  <a:txBody>
                    <a:bodyPr/>
                    <a:lstStyle/>
                    <a:p>
                      <a:pPr algn="l" fontAlgn="ctr"/>
                      <a:r>
                        <a:rPr lang="en-US" sz="2000" b="0" i="0" u="none" strike="noStrike" dirty="0">
                          <a:solidFill>
                            <a:srgbClr val="000000"/>
                          </a:solidFill>
                          <a:effectLst/>
                          <a:latin typeface="Corbel" panose="020B0503020204020204" pitchFamily="34" charset="0"/>
                        </a:rPr>
                        <a:t>Final Report</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Corbel" panose="020B0503020204020204" pitchFamily="34" charset="0"/>
                        </a:rPr>
                        <a:t>4/16/2018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Corbel" panose="020B0503020204020204" pitchFamily="34" charset="0"/>
                        </a:rPr>
                        <a:t>4/16/2018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dirty="0">
                          <a:solidFill>
                            <a:srgbClr val="000000"/>
                          </a:solidFill>
                          <a:effectLst/>
                          <a:latin typeface="Corbel" panose="020B0503020204020204" pitchFamily="34" charset="0"/>
                        </a:rPr>
                        <a:t>4/16/2018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840821362"/>
                  </a:ext>
                </a:extLst>
              </a:tr>
              <a:tr h="203248">
                <a:tc>
                  <a:txBody>
                    <a:bodyPr/>
                    <a:lstStyle/>
                    <a:p>
                      <a:pPr algn="l" fontAlgn="ctr"/>
                      <a:r>
                        <a:rPr lang="en-US" sz="2000" b="0" i="0" u="none" strike="noStrike" dirty="0">
                          <a:solidFill>
                            <a:srgbClr val="000000"/>
                          </a:solidFill>
                          <a:effectLst/>
                          <a:latin typeface="Corbel" panose="020B0503020204020204" pitchFamily="34" charset="0"/>
                        </a:rPr>
                        <a:t>Final Presentation Prep</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Corbel" panose="020B0503020204020204" pitchFamily="34" charset="0"/>
                        </a:rPr>
                        <a:t>4/16/2018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Corbel" panose="020B0503020204020204" pitchFamily="34" charset="0"/>
                        </a:rPr>
                        <a:t>5/3/2018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dirty="0">
                          <a:solidFill>
                            <a:srgbClr val="000000"/>
                          </a:solidFill>
                          <a:effectLst/>
                          <a:latin typeface="Corbel" panose="020B0503020204020204" pitchFamily="34" charset="0"/>
                        </a:rPr>
                        <a:t>5/3/2018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966542922"/>
                  </a:ext>
                </a:extLst>
              </a:tr>
              <a:tr h="193730">
                <a:tc>
                  <a:txBody>
                    <a:bodyPr/>
                    <a:lstStyle/>
                    <a:p>
                      <a:pPr algn="l" fontAlgn="ctr"/>
                      <a:r>
                        <a:rPr lang="en-US" sz="2000" b="0" i="0" u="none" strike="noStrike" dirty="0">
                          <a:solidFill>
                            <a:srgbClr val="000000"/>
                          </a:solidFill>
                          <a:effectLst/>
                          <a:latin typeface="Corbel" panose="020B0503020204020204" pitchFamily="34" charset="0"/>
                        </a:rPr>
                        <a:t>Final Presentation</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Corbel" panose="020B0503020204020204" pitchFamily="34" charset="0"/>
                        </a:rPr>
                        <a:t>5/4/2018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b="0" i="0" u="none" strike="noStrike">
                          <a:solidFill>
                            <a:srgbClr val="000000"/>
                          </a:solidFill>
                          <a:effectLst/>
                          <a:latin typeface="Corbel" panose="020B0503020204020204" pitchFamily="34" charset="0"/>
                        </a:rPr>
                        <a:t>5/4/2018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000" b="0" i="0" u="none" strike="noStrike" dirty="0">
                          <a:solidFill>
                            <a:srgbClr val="000000"/>
                          </a:solidFill>
                          <a:effectLst/>
                          <a:latin typeface="Corbel" panose="020B0503020204020204" pitchFamily="34" charset="0"/>
                        </a:rPr>
                        <a:t>5/4/2018</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804857976"/>
                  </a:ext>
                </a:extLst>
              </a:tr>
            </a:tbl>
          </a:graphicData>
        </a:graphic>
      </p:graphicFrame>
      <p:sp>
        <p:nvSpPr>
          <p:cNvPr id="5" name="TextBox 4"/>
          <p:cNvSpPr txBox="1"/>
          <p:nvPr/>
        </p:nvSpPr>
        <p:spPr>
          <a:xfrm>
            <a:off x="2339469" y="1253255"/>
            <a:ext cx="5360866" cy="369332"/>
          </a:xfrm>
          <a:prstGeom prst="rect">
            <a:avLst/>
          </a:prstGeom>
          <a:noFill/>
        </p:spPr>
        <p:txBody>
          <a:bodyPr wrap="square" rtlCol="0">
            <a:spAutoFit/>
          </a:bodyPr>
          <a:lstStyle/>
          <a:p>
            <a:r>
              <a:rPr lang="en-US" dirty="0"/>
              <a:t>Table </a:t>
            </a:r>
            <a:r>
              <a:rPr lang="en-US" dirty="0" smtClean="0"/>
              <a:t>17: Schedule</a:t>
            </a:r>
            <a:endParaRPr lang="en-US" dirty="0"/>
          </a:p>
        </p:txBody>
      </p:sp>
    </p:spTree>
    <p:extLst>
      <p:ext uri="{BB962C8B-B14F-4D97-AF65-F5344CB8AC3E}">
        <p14:creationId xmlns:p14="http://schemas.microsoft.com/office/powerpoint/2010/main" val="3732305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A202E-2F6A-4AB9-9F4E-B274E1272435}"/>
              </a:ext>
            </a:extLst>
          </p:cNvPr>
          <p:cNvSpPr>
            <a:spLocks noGrp="1"/>
          </p:cNvSpPr>
          <p:nvPr>
            <p:ph type="title"/>
          </p:nvPr>
        </p:nvSpPr>
        <p:spPr>
          <a:xfrm>
            <a:off x="1239947" y="0"/>
            <a:ext cx="10018713" cy="1752599"/>
          </a:xfrm>
        </p:spPr>
        <p:txBody>
          <a:bodyPr/>
          <a:lstStyle/>
          <a:p>
            <a:r>
              <a:rPr lang="en-US" dirty="0"/>
              <a:t>STAFFING HOURS</a:t>
            </a:r>
          </a:p>
        </p:txBody>
      </p:sp>
      <p:sp>
        <p:nvSpPr>
          <p:cNvPr id="4" name="Slide Number Placeholder 3">
            <a:extLst>
              <a:ext uri="{FF2B5EF4-FFF2-40B4-BE49-F238E27FC236}">
                <a16:creationId xmlns:a16="http://schemas.microsoft.com/office/drawing/2014/main" id="{04524DB0-4CDA-40DA-A072-AFFE5714DB73}"/>
              </a:ext>
            </a:extLst>
          </p:cNvPr>
          <p:cNvSpPr>
            <a:spLocks noGrp="1"/>
          </p:cNvSpPr>
          <p:nvPr>
            <p:ph type="sldNum" sz="quarter" idx="12"/>
          </p:nvPr>
        </p:nvSpPr>
        <p:spPr/>
        <p:txBody>
          <a:bodyPr/>
          <a:lstStyle/>
          <a:p>
            <a:fld id="{48734F21-C3D9-4E05-83BC-28474BE3192D}" type="slidenum">
              <a:rPr lang="en-US" sz="2000" smtClean="0"/>
              <a:t>28</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055120273"/>
              </p:ext>
            </p:extLst>
          </p:nvPr>
        </p:nvGraphicFramePr>
        <p:xfrm>
          <a:off x="1746404" y="1550134"/>
          <a:ext cx="9338937" cy="4995824"/>
        </p:xfrm>
        <a:graphic>
          <a:graphicData uri="http://schemas.openxmlformats.org/drawingml/2006/table">
            <a:tbl>
              <a:tblPr/>
              <a:tblGrid>
                <a:gridCol w="518494">
                  <a:extLst>
                    <a:ext uri="{9D8B030D-6E8A-4147-A177-3AD203B41FA5}">
                      <a16:colId xmlns:a16="http://schemas.microsoft.com/office/drawing/2014/main" val="4290074966"/>
                    </a:ext>
                  </a:extLst>
                </a:gridCol>
                <a:gridCol w="4768948">
                  <a:extLst>
                    <a:ext uri="{9D8B030D-6E8A-4147-A177-3AD203B41FA5}">
                      <a16:colId xmlns:a16="http://schemas.microsoft.com/office/drawing/2014/main" val="20690474"/>
                    </a:ext>
                  </a:extLst>
                </a:gridCol>
                <a:gridCol w="2166425">
                  <a:extLst>
                    <a:ext uri="{9D8B030D-6E8A-4147-A177-3AD203B41FA5}">
                      <a16:colId xmlns:a16="http://schemas.microsoft.com/office/drawing/2014/main" val="1675164353"/>
                    </a:ext>
                  </a:extLst>
                </a:gridCol>
                <a:gridCol w="1885070">
                  <a:extLst>
                    <a:ext uri="{9D8B030D-6E8A-4147-A177-3AD203B41FA5}">
                      <a16:colId xmlns:a16="http://schemas.microsoft.com/office/drawing/2014/main" val="1874990901"/>
                    </a:ext>
                  </a:extLst>
                </a:gridCol>
              </a:tblGrid>
              <a:tr h="167377">
                <a:tc>
                  <a:txBody>
                    <a:bodyPr/>
                    <a:lstStyle/>
                    <a:p>
                      <a:pPr algn="ctr" fontAlgn="b"/>
                      <a:r>
                        <a:rPr lang="en-US" sz="2000" b="0" i="0" u="none" strike="noStrike" dirty="0">
                          <a:solidFill>
                            <a:schemeClr val="bg1"/>
                          </a:solidFill>
                          <a:effectLst/>
                          <a:latin typeface="+mn-lt"/>
                        </a:rPr>
                        <a:t>#</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2000" b="1" i="0" u="none" strike="noStrike" dirty="0">
                          <a:solidFill>
                            <a:schemeClr val="bg1"/>
                          </a:solidFill>
                          <a:effectLst/>
                          <a:latin typeface="+mn-lt"/>
                        </a:rPr>
                        <a:t>TASK</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2000" b="1" i="0" u="none" strike="noStrike" dirty="0">
                          <a:solidFill>
                            <a:schemeClr val="bg1"/>
                          </a:solidFill>
                          <a:effectLst/>
                          <a:latin typeface="+mn-lt"/>
                        </a:rPr>
                        <a:t>Proposed Hours</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2000" b="1" i="0" u="none" strike="noStrike" dirty="0">
                          <a:solidFill>
                            <a:schemeClr val="bg1"/>
                          </a:solidFill>
                          <a:effectLst/>
                          <a:latin typeface="+mn-lt"/>
                        </a:rPr>
                        <a:t>Actual Hours</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442679292"/>
                  </a:ext>
                </a:extLst>
              </a:tr>
              <a:tr h="167377">
                <a:tc>
                  <a:txBody>
                    <a:bodyPr/>
                    <a:lstStyle/>
                    <a:p>
                      <a:pPr algn="ctr" fontAlgn="b"/>
                      <a:r>
                        <a:rPr lang="en-US" sz="2000" b="0" i="0" u="none" strike="noStrike" dirty="0">
                          <a:solidFill>
                            <a:srgbClr val="000000"/>
                          </a:solidFill>
                          <a:effectLst/>
                          <a:latin typeface="+mn-lt"/>
                        </a:rPr>
                        <a:t>1</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Initial Flow Diagram</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6</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8</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0738990"/>
                  </a:ext>
                </a:extLst>
              </a:tr>
              <a:tr h="167377">
                <a:tc>
                  <a:txBody>
                    <a:bodyPr/>
                    <a:lstStyle/>
                    <a:p>
                      <a:pPr algn="ctr" fontAlgn="b"/>
                      <a:r>
                        <a:rPr lang="en-US" sz="2000" b="0" i="0" u="none" strike="noStrike" dirty="0">
                          <a:solidFill>
                            <a:srgbClr val="000000"/>
                          </a:solidFill>
                          <a:effectLst/>
                          <a:latin typeface="+mn-lt"/>
                        </a:rPr>
                        <a:t>2</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Define Constraints and Criteria </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13</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15</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2803941"/>
                  </a:ext>
                </a:extLst>
              </a:tr>
              <a:tr h="167377">
                <a:tc>
                  <a:txBody>
                    <a:bodyPr/>
                    <a:lstStyle/>
                    <a:p>
                      <a:pPr algn="ctr" fontAlgn="b"/>
                      <a:r>
                        <a:rPr lang="en-US" sz="2000" b="0" i="0" u="none" strike="noStrike" dirty="0">
                          <a:solidFill>
                            <a:srgbClr val="000000"/>
                          </a:solidFill>
                          <a:effectLst/>
                          <a:latin typeface="+mn-lt"/>
                        </a:rPr>
                        <a:t>3</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n-lt"/>
                        </a:rPr>
                        <a:t>Site Tour</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50</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48</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3173195"/>
                  </a:ext>
                </a:extLst>
              </a:tr>
              <a:tr h="167377">
                <a:tc>
                  <a:txBody>
                    <a:bodyPr/>
                    <a:lstStyle/>
                    <a:p>
                      <a:pPr algn="ctr" fontAlgn="b"/>
                      <a:r>
                        <a:rPr lang="en-US" sz="2000" b="0" i="0" u="none" strike="noStrike" dirty="0">
                          <a:solidFill>
                            <a:srgbClr val="000000"/>
                          </a:solidFill>
                          <a:effectLst/>
                          <a:latin typeface="+mn-lt"/>
                        </a:rPr>
                        <a:t>4</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n-lt"/>
                        </a:rPr>
                        <a:t>Hydraulic Analysis</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50</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55</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863210"/>
                  </a:ext>
                </a:extLst>
              </a:tr>
              <a:tr h="167377">
                <a:tc>
                  <a:txBody>
                    <a:bodyPr/>
                    <a:lstStyle/>
                    <a:p>
                      <a:pPr algn="ctr" fontAlgn="b"/>
                      <a:r>
                        <a:rPr lang="en-US" sz="2000" b="0" i="0" u="none" strike="noStrike" dirty="0">
                          <a:solidFill>
                            <a:srgbClr val="000000"/>
                          </a:solidFill>
                          <a:effectLst/>
                          <a:latin typeface="+mn-lt"/>
                        </a:rPr>
                        <a:t>5</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n-lt"/>
                        </a:rPr>
                        <a:t>WW Characteristics Analysis</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50</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56</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2811766"/>
                  </a:ext>
                </a:extLst>
              </a:tr>
              <a:tr h="167377">
                <a:tc>
                  <a:txBody>
                    <a:bodyPr/>
                    <a:lstStyle/>
                    <a:p>
                      <a:pPr algn="ctr" fontAlgn="b"/>
                      <a:r>
                        <a:rPr lang="en-US" sz="2000" b="0" i="0" u="none" strike="noStrike" dirty="0">
                          <a:solidFill>
                            <a:srgbClr val="000000"/>
                          </a:solidFill>
                          <a:effectLst/>
                          <a:latin typeface="+mn-lt"/>
                        </a:rPr>
                        <a:t>6</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Expansion Feasibility Analysis</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13</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16</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54753"/>
                  </a:ext>
                </a:extLst>
              </a:tr>
              <a:tr h="167377">
                <a:tc>
                  <a:txBody>
                    <a:bodyPr/>
                    <a:lstStyle/>
                    <a:p>
                      <a:pPr algn="ctr" fontAlgn="b"/>
                      <a:r>
                        <a:rPr lang="en-US" sz="2000" b="0" i="0" u="none" strike="noStrike" dirty="0">
                          <a:solidFill>
                            <a:srgbClr val="000000"/>
                          </a:solidFill>
                          <a:effectLst/>
                          <a:latin typeface="+mn-lt"/>
                        </a:rPr>
                        <a:t>7</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n-lt"/>
                        </a:rPr>
                        <a:t>Primary Technology Selection</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38</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35</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9664545"/>
                  </a:ext>
                </a:extLst>
              </a:tr>
              <a:tr h="167377">
                <a:tc>
                  <a:txBody>
                    <a:bodyPr/>
                    <a:lstStyle/>
                    <a:p>
                      <a:pPr algn="ctr" fontAlgn="b"/>
                      <a:r>
                        <a:rPr lang="en-US" sz="2000" b="0" i="0" u="none" strike="noStrike" dirty="0">
                          <a:solidFill>
                            <a:srgbClr val="000000"/>
                          </a:solidFill>
                          <a:effectLst/>
                          <a:latin typeface="+mn-lt"/>
                        </a:rPr>
                        <a:t>8</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Project Plant Due</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mn-lt"/>
                        </a:rPr>
                        <a:t>44</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50</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1471081"/>
                  </a:ext>
                </a:extLst>
              </a:tr>
              <a:tr h="167377">
                <a:tc>
                  <a:txBody>
                    <a:bodyPr/>
                    <a:lstStyle/>
                    <a:p>
                      <a:pPr algn="ctr" fontAlgn="b"/>
                      <a:r>
                        <a:rPr lang="en-US" sz="2000" b="0" i="0" u="none" strike="noStrike" dirty="0">
                          <a:solidFill>
                            <a:srgbClr val="000000"/>
                          </a:solidFill>
                          <a:effectLst/>
                          <a:latin typeface="+mn-lt"/>
                        </a:rPr>
                        <a:t>9</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n-lt"/>
                        </a:rPr>
                        <a:t>Decision Matrices</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mn-lt"/>
                        </a:rPr>
                        <a:t>219</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mn-lt"/>
                        </a:rPr>
                        <a:t>237</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865438"/>
                  </a:ext>
                </a:extLst>
              </a:tr>
              <a:tr h="167377">
                <a:tc>
                  <a:txBody>
                    <a:bodyPr/>
                    <a:lstStyle/>
                    <a:p>
                      <a:pPr algn="ctr" fontAlgn="b"/>
                      <a:r>
                        <a:rPr lang="en-US" sz="2000" b="0" i="0" u="none" strike="noStrike" dirty="0">
                          <a:solidFill>
                            <a:srgbClr val="000000"/>
                          </a:solidFill>
                          <a:effectLst/>
                          <a:latin typeface="+mn-lt"/>
                        </a:rPr>
                        <a:t>10</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Selection of Proposed Improvements</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31</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mn-lt"/>
                        </a:rPr>
                        <a:t>20</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6369366"/>
                  </a:ext>
                </a:extLst>
              </a:tr>
              <a:tr h="167377">
                <a:tc>
                  <a:txBody>
                    <a:bodyPr/>
                    <a:lstStyle/>
                    <a:p>
                      <a:pPr algn="ctr" fontAlgn="b"/>
                      <a:r>
                        <a:rPr lang="en-US" sz="2000" b="0" i="0" u="none" strike="noStrike" dirty="0">
                          <a:solidFill>
                            <a:srgbClr val="000000"/>
                          </a:solidFill>
                          <a:effectLst/>
                          <a:latin typeface="+mn-lt"/>
                        </a:rPr>
                        <a:t>11</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Implementation and Construction</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13</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15</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3566284"/>
                  </a:ext>
                </a:extLst>
              </a:tr>
              <a:tr h="167377">
                <a:tc>
                  <a:txBody>
                    <a:bodyPr/>
                    <a:lstStyle/>
                    <a:p>
                      <a:pPr algn="ctr" fontAlgn="b"/>
                      <a:r>
                        <a:rPr lang="en-US" sz="2000" b="0" i="0" u="none" strike="noStrike" dirty="0">
                          <a:solidFill>
                            <a:srgbClr val="000000"/>
                          </a:solidFill>
                          <a:effectLst/>
                          <a:latin typeface="+mn-lt"/>
                        </a:rPr>
                        <a:t>12</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Final Report</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63</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75</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6647199"/>
                  </a:ext>
                </a:extLst>
              </a:tr>
              <a:tr h="167377">
                <a:tc>
                  <a:txBody>
                    <a:bodyPr/>
                    <a:lstStyle/>
                    <a:p>
                      <a:pPr algn="ctr" fontAlgn="b"/>
                      <a:r>
                        <a:rPr lang="en-US" sz="2000" b="0" i="0" u="none" strike="noStrike" dirty="0">
                          <a:solidFill>
                            <a:srgbClr val="000000"/>
                          </a:solidFill>
                          <a:effectLst/>
                          <a:latin typeface="+mn-lt"/>
                        </a:rPr>
                        <a:t>13</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Final Presentation Prep</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13</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mn-lt"/>
                        </a:rPr>
                        <a:t>25</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8788019"/>
                  </a:ext>
                </a:extLst>
              </a:tr>
              <a:tr h="167377">
                <a:tc>
                  <a:txBody>
                    <a:bodyPr/>
                    <a:lstStyle/>
                    <a:p>
                      <a:pPr algn="ctr" fontAlgn="b"/>
                      <a:r>
                        <a:rPr lang="en-US" sz="2000" b="0" i="0" u="none" strike="noStrike" dirty="0">
                          <a:solidFill>
                            <a:srgbClr val="000000"/>
                          </a:solidFill>
                          <a:effectLst/>
                          <a:latin typeface="+mn-lt"/>
                        </a:rPr>
                        <a:t>14</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Final Presentation</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5</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3</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7540521"/>
                  </a:ext>
                </a:extLst>
              </a:tr>
              <a:tr h="167377">
                <a:tc>
                  <a:txBody>
                    <a:bodyPr/>
                    <a:lstStyle/>
                    <a:p>
                      <a:pPr algn="ctr" fontAlgn="b"/>
                      <a:r>
                        <a:rPr lang="en-US" sz="2000" b="0" i="0" u="none" strike="noStrike">
                          <a:solidFill>
                            <a:srgbClr val="000000"/>
                          </a:solidFill>
                          <a:effectLst/>
                          <a:latin typeface="+mn-lt"/>
                        </a:rPr>
                        <a:t> </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dirty="0">
                          <a:solidFill>
                            <a:srgbClr val="000000"/>
                          </a:solidFill>
                          <a:effectLst/>
                          <a:latin typeface="+mn-lt"/>
                        </a:rPr>
                        <a:t>Total Hours</a:t>
                      </a:r>
                    </a:p>
                  </a:txBody>
                  <a:tcPr marL="7439" marR="7439" marT="74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rgbClr val="000000"/>
                          </a:solidFill>
                          <a:effectLst/>
                          <a:latin typeface="+mn-lt"/>
                        </a:rPr>
                        <a:t>605</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rgbClr val="000000"/>
                          </a:solidFill>
                          <a:effectLst/>
                          <a:latin typeface="+mn-lt"/>
                        </a:rPr>
                        <a:t>658</a:t>
                      </a:r>
                    </a:p>
                  </a:txBody>
                  <a:tcPr marL="7439" marR="7439" marT="7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368551"/>
                  </a:ext>
                </a:extLst>
              </a:tr>
            </a:tbl>
          </a:graphicData>
        </a:graphic>
      </p:graphicFrame>
      <p:sp>
        <p:nvSpPr>
          <p:cNvPr id="10" name="TextBox 9"/>
          <p:cNvSpPr txBox="1"/>
          <p:nvPr/>
        </p:nvSpPr>
        <p:spPr>
          <a:xfrm>
            <a:off x="1746404" y="1180802"/>
            <a:ext cx="5360866" cy="369332"/>
          </a:xfrm>
          <a:prstGeom prst="rect">
            <a:avLst/>
          </a:prstGeom>
          <a:noFill/>
        </p:spPr>
        <p:txBody>
          <a:bodyPr wrap="square" rtlCol="0">
            <a:spAutoFit/>
          </a:bodyPr>
          <a:lstStyle/>
          <a:p>
            <a:r>
              <a:rPr lang="en-US" dirty="0"/>
              <a:t>Table </a:t>
            </a:r>
            <a:r>
              <a:rPr lang="en-US" dirty="0" smtClean="0"/>
              <a:t>18: </a:t>
            </a:r>
            <a:r>
              <a:rPr lang="en-US" dirty="0"/>
              <a:t>Proposed and Actual Staff Hours</a:t>
            </a:r>
          </a:p>
        </p:txBody>
      </p:sp>
    </p:spTree>
    <p:extLst>
      <p:ext uri="{BB962C8B-B14F-4D97-AF65-F5344CB8AC3E}">
        <p14:creationId xmlns:p14="http://schemas.microsoft.com/office/powerpoint/2010/main" val="69604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08401-3BB1-4207-B478-7C75035FDD6C}"/>
              </a:ext>
            </a:extLst>
          </p:cNvPr>
          <p:cNvSpPr>
            <a:spLocks noGrp="1"/>
          </p:cNvSpPr>
          <p:nvPr>
            <p:ph type="title"/>
          </p:nvPr>
        </p:nvSpPr>
        <p:spPr>
          <a:xfrm>
            <a:off x="1484310" y="12326"/>
            <a:ext cx="10018713" cy="1752599"/>
          </a:xfrm>
        </p:spPr>
        <p:txBody>
          <a:bodyPr/>
          <a:lstStyle/>
          <a:p>
            <a:r>
              <a:rPr lang="en-US" dirty="0"/>
              <a:t>STAFFING HOURS</a:t>
            </a:r>
          </a:p>
        </p:txBody>
      </p:sp>
      <p:sp>
        <p:nvSpPr>
          <p:cNvPr id="4" name="Slide Number Placeholder 3">
            <a:extLst>
              <a:ext uri="{FF2B5EF4-FFF2-40B4-BE49-F238E27FC236}">
                <a16:creationId xmlns:a16="http://schemas.microsoft.com/office/drawing/2014/main" id="{86B7B2B1-6E8B-4720-BABA-BAA37C92ADD2}"/>
              </a:ext>
            </a:extLst>
          </p:cNvPr>
          <p:cNvSpPr>
            <a:spLocks noGrp="1"/>
          </p:cNvSpPr>
          <p:nvPr>
            <p:ph type="sldNum" sz="quarter" idx="12"/>
          </p:nvPr>
        </p:nvSpPr>
        <p:spPr/>
        <p:txBody>
          <a:bodyPr/>
          <a:lstStyle/>
          <a:p>
            <a:fld id="{48734F21-C3D9-4E05-83BC-28474BE3192D}" type="slidenum">
              <a:rPr lang="en-US" sz="2000" smtClean="0"/>
              <a:t>29</a:t>
            </a:fld>
            <a:endParaRPr lang="en-US" sz="2000" dirty="0"/>
          </a:p>
        </p:txBody>
      </p:sp>
      <p:graphicFrame>
        <p:nvGraphicFramePr>
          <p:cNvPr id="5" name="Table 4">
            <a:extLst>
              <a:ext uri="{FF2B5EF4-FFF2-40B4-BE49-F238E27FC236}">
                <a16:creationId xmlns:a16="http://schemas.microsoft.com/office/drawing/2014/main" id="{98A1317B-EA3C-4599-8C11-6EE5DFE5B4DD}"/>
              </a:ext>
            </a:extLst>
          </p:cNvPr>
          <p:cNvGraphicFramePr>
            <a:graphicFrameLocks noGrp="1"/>
          </p:cNvGraphicFramePr>
          <p:nvPr>
            <p:extLst>
              <p:ext uri="{D42A27DB-BD31-4B8C-83A1-F6EECF244321}">
                <p14:modId xmlns:p14="http://schemas.microsoft.com/office/powerpoint/2010/main" val="2430010344"/>
              </p:ext>
            </p:extLst>
          </p:nvPr>
        </p:nvGraphicFramePr>
        <p:xfrm>
          <a:off x="1835750" y="1466935"/>
          <a:ext cx="9249592" cy="5306560"/>
        </p:xfrm>
        <a:graphic>
          <a:graphicData uri="http://schemas.openxmlformats.org/drawingml/2006/table">
            <a:tbl>
              <a:tblPr/>
              <a:tblGrid>
                <a:gridCol w="355140">
                  <a:extLst>
                    <a:ext uri="{9D8B030D-6E8A-4147-A177-3AD203B41FA5}">
                      <a16:colId xmlns:a16="http://schemas.microsoft.com/office/drawing/2014/main" val="916929890"/>
                    </a:ext>
                  </a:extLst>
                </a:gridCol>
                <a:gridCol w="3970759">
                  <a:extLst>
                    <a:ext uri="{9D8B030D-6E8A-4147-A177-3AD203B41FA5}">
                      <a16:colId xmlns:a16="http://schemas.microsoft.com/office/drawing/2014/main" val="3488011088"/>
                    </a:ext>
                  </a:extLst>
                </a:gridCol>
                <a:gridCol w="1420837">
                  <a:extLst>
                    <a:ext uri="{9D8B030D-6E8A-4147-A177-3AD203B41FA5}">
                      <a16:colId xmlns:a16="http://schemas.microsoft.com/office/drawing/2014/main" val="709828764"/>
                    </a:ext>
                  </a:extLst>
                </a:gridCol>
                <a:gridCol w="1378634">
                  <a:extLst>
                    <a:ext uri="{9D8B030D-6E8A-4147-A177-3AD203B41FA5}">
                      <a16:colId xmlns:a16="http://schemas.microsoft.com/office/drawing/2014/main" val="2582815138"/>
                    </a:ext>
                  </a:extLst>
                </a:gridCol>
                <a:gridCol w="633046">
                  <a:extLst>
                    <a:ext uri="{9D8B030D-6E8A-4147-A177-3AD203B41FA5}">
                      <a16:colId xmlns:a16="http://schemas.microsoft.com/office/drawing/2014/main" val="2475077816"/>
                    </a:ext>
                  </a:extLst>
                </a:gridCol>
                <a:gridCol w="647114">
                  <a:extLst>
                    <a:ext uri="{9D8B030D-6E8A-4147-A177-3AD203B41FA5}">
                      <a16:colId xmlns:a16="http://schemas.microsoft.com/office/drawing/2014/main" val="1158797176"/>
                    </a:ext>
                  </a:extLst>
                </a:gridCol>
                <a:gridCol w="844062">
                  <a:extLst>
                    <a:ext uri="{9D8B030D-6E8A-4147-A177-3AD203B41FA5}">
                      <a16:colId xmlns:a16="http://schemas.microsoft.com/office/drawing/2014/main" val="2518708477"/>
                    </a:ext>
                  </a:extLst>
                </a:gridCol>
              </a:tblGrid>
              <a:tr h="168020">
                <a:tc>
                  <a:txBody>
                    <a:bodyPr/>
                    <a:lstStyle/>
                    <a:p>
                      <a:pPr algn="ctr" fontAlgn="b"/>
                      <a:r>
                        <a:rPr lang="en-US" sz="2000" b="0" i="0" u="none" strike="noStrike" dirty="0">
                          <a:solidFill>
                            <a:schemeClr val="bg1"/>
                          </a:solidFill>
                          <a:effectLst/>
                          <a:latin typeface="+mn-lt"/>
                        </a:rPr>
                        <a:t>#</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2000" b="1" i="0" u="none" strike="noStrike" dirty="0">
                          <a:solidFill>
                            <a:schemeClr val="bg1"/>
                          </a:solidFill>
                          <a:effectLst/>
                          <a:latin typeface="+mn-lt"/>
                        </a:rPr>
                        <a:t>TASK</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2000" b="1" i="0" u="none" strike="noStrike" dirty="0">
                          <a:solidFill>
                            <a:schemeClr val="bg1"/>
                          </a:solidFill>
                          <a:effectLst/>
                          <a:latin typeface="+mn-lt"/>
                        </a:rPr>
                        <a:t>Project Manager</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2000" b="1" i="0" u="none" strike="noStrike" dirty="0">
                          <a:solidFill>
                            <a:schemeClr val="bg1"/>
                          </a:solidFill>
                          <a:effectLst/>
                          <a:latin typeface="+mn-lt"/>
                        </a:rPr>
                        <a:t>Senior Engineer</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2000" b="1" i="0" u="none" strike="noStrike" dirty="0">
                          <a:solidFill>
                            <a:schemeClr val="bg1"/>
                          </a:solidFill>
                          <a:effectLst/>
                          <a:latin typeface="+mn-lt"/>
                        </a:rPr>
                        <a:t>EIT</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2000" b="1" i="0" u="none" strike="noStrike" dirty="0">
                          <a:solidFill>
                            <a:schemeClr val="bg1"/>
                          </a:solidFill>
                          <a:effectLst/>
                          <a:latin typeface="+mn-lt"/>
                        </a:rPr>
                        <a:t>EIT</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2000" b="1" i="0" u="none" strike="noStrike" dirty="0">
                          <a:solidFill>
                            <a:schemeClr val="bg1"/>
                          </a:solidFill>
                          <a:effectLst/>
                          <a:latin typeface="+mn-lt"/>
                        </a:rPr>
                        <a:t>Total </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713058887"/>
                  </a:ext>
                </a:extLst>
              </a:tr>
              <a:tr h="168020">
                <a:tc>
                  <a:txBody>
                    <a:bodyPr/>
                    <a:lstStyle/>
                    <a:p>
                      <a:pPr algn="ctr" fontAlgn="b"/>
                      <a:r>
                        <a:rPr lang="en-US" sz="2000" b="0" i="0" u="none" strike="noStrike">
                          <a:solidFill>
                            <a:srgbClr val="000000"/>
                          </a:solidFill>
                          <a:effectLst/>
                          <a:latin typeface="+mn-lt"/>
                        </a:rPr>
                        <a:t>1</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Initial Flow Diagram</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0</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1</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3</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3</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8</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5944091"/>
                  </a:ext>
                </a:extLst>
              </a:tr>
              <a:tr h="168020">
                <a:tc>
                  <a:txBody>
                    <a:bodyPr/>
                    <a:lstStyle/>
                    <a:p>
                      <a:pPr algn="ctr" fontAlgn="b"/>
                      <a:r>
                        <a:rPr lang="en-US" sz="2000" b="0" i="0" u="none" strike="noStrike">
                          <a:solidFill>
                            <a:srgbClr val="000000"/>
                          </a:solidFill>
                          <a:effectLst/>
                          <a:latin typeface="+mn-lt"/>
                        </a:rPr>
                        <a:t>2</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Define Constraints and Criteria </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1</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2</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6</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6</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15</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2681095"/>
                  </a:ext>
                </a:extLst>
              </a:tr>
              <a:tr h="168020">
                <a:tc>
                  <a:txBody>
                    <a:bodyPr/>
                    <a:lstStyle/>
                    <a:p>
                      <a:pPr algn="ctr" fontAlgn="b"/>
                      <a:r>
                        <a:rPr lang="en-US" sz="2000" b="0" i="0" u="none" strike="noStrike">
                          <a:solidFill>
                            <a:srgbClr val="000000"/>
                          </a:solidFill>
                          <a:effectLst/>
                          <a:latin typeface="+mn-lt"/>
                        </a:rPr>
                        <a:t>3</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Site Tour</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2</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5</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20</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20</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48</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363214"/>
                  </a:ext>
                </a:extLst>
              </a:tr>
              <a:tr h="168020">
                <a:tc>
                  <a:txBody>
                    <a:bodyPr/>
                    <a:lstStyle/>
                    <a:p>
                      <a:pPr algn="ctr" fontAlgn="b"/>
                      <a:r>
                        <a:rPr lang="en-US" sz="2000" b="0" i="0" u="none" strike="noStrike">
                          <a:solidFill>
                            <a:srgbClr val="000000"/>
                          </a:solidFill>
                          <a:effectLst/>
                          <a:latin typeface="+mn-lt"/>
                        </a:rPr>
                        <a:t>4</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Hydraulic Analysis</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3</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6</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23</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23</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55</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7580283"/>
                  </a:ext>
                </a:extLst>
              </a:tr>
              <a:tr h="168020">
                <a:tc>
                  <a:txBody>
                    <a:bodyPr/>
                    <a:lstStyle/>
                    <a:p>
                      <a:pPr algn="ctr" fontAlgn="b"/>
                      <a:r>
                        <a:rPr lang="en-US" sz="2000" b="0" i="0" u="none" strike="noStrike">
                          <a:solidFill>
                            <a:srgbClr val="000000"/>
                          </a:solidFill>
                          <a:effectLst/>
                          <a:latin typeface="+mn-lt"/>
                        </a:rPr>
                        <a:t>5</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WW Characteristics Analysis</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3</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6</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24</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24</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56</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3091708"/>
                  </a:ext>
                </a:extLst>
              </a:tr>
              <a:tr h="168020">
                <a:tc>
                  <a:txBody>
                    <a:bodyPr/>
                    <a:lstStyle/>
                    <a:p>
                      <a:pPr algn="ctr" fontAlgn="b"/>
                      <a:r>
                        <a:rPr lang="en-US" sz="2000" b="0" i="0" u="none" strike="noStrike">
                          <a:solidFill>
                            <a:srgbClr val="000000"/>
                          </a:solidFill>
                          <a:effectLst/>
                          <a:latin typeface="+mn-lt"/>
                        </a:rPr>
                        <a:t>6</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Expansion Feasibility Analysis</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1</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2</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7</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7</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16</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1212884"/>
                  </a:ext>
                </a:extLst>
              </a:tr>
              <a:tr h="168020">
                <a:tc>
                  <a:txBody>
                    <a:bodyPr/>
                    <a:lstStyle/>
                    <a:p>
                      <a:pPr algn="ctr" fontAlgn="b"/>
                      <a:r>
                        <a:rPr lang="en-US" sz="2000" b="0" i="0" u="none" strike="noStrike">
                          <a:solidFill>
                            <a:srgbClr val="000000"/>
                          </a:solidFill>
                          <a:effectLst/>
                          <a:latin typeface="+mn-lt"/>
                        </a:rPr>
                        <a:t>7</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Primary Technology Selection</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2</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4</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15</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15</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35</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823723"/>
                  </a:ext>
                </a:extLst>
              </a:tr>
              <a:tr h="168020">
                <a:tc>
                  <a:txBody>
                    <a:bodyPr/>
                    <a:lstStyle/>
                    <a:p>
                      <a:pPr algn="ctr" fontAlgn="b"/>
                      <a:r>
                        <a:rPr lang="en-US" sz="2000" b="0" i="0" u="none" strike="noStrike">
                          <a:solidFill>
                            <a:srgbClr val="000000"/>
                          </a:solidFill>
                          <a:effectLst/>
                          <a:latin typeface="+mn-lt"/>
                        </a:rPr>
                        <a:t>8</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Project Plant Due</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3</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5</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21</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21</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50</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5223561"/>
                  </a:ext>
                </a:extLst>
              </a:tr>
              <a:tr h="168020">
                <a:tc>
                  <a:txBody>
                    <a:bodyPr/>
                    <a:lstStyle/>
                    <a:p>
                      <a:pPr algn="ctr" fontAlgn="b"/>
                      <a:r>
                        <a:rPr lang="en-US" sz="2000" b="0" i="0" u="none" strike="noStrike" dirty="0">
                          <a:solidFill>
                            <a:srgbClr val="000000"/>
                          </a:solidFill>
                          <a:effectLst/>
                          <a:latin typeface="+mn-lt"/>
                        </a:rPr>
                        <a:t>9</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mn-lt"/>
                        </a:rPr>
                        <a:t>Decision Matrices</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mn-lt"/>
                        </a:rPr>
                        <a:t>12</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mn-lt"/>
                        </a:rPr>
                        <a:t>25</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mn-lt"/>
                        </a:rPr>
                        <a:t>100</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mn-lt"/>
                        </a:rPr>
                        <a:t>100</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mn-lt"/>
                        </a:rPr>
                        <a:t>237</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5093973"/>
                  </a:ext>
                </a:extLst>
              </a:tr>
              <a:tr h="168020">
                <a:tc>
                  <a:txBody>
                    <a:bodyPr/>
                    <a:lstStyle/>
                    <a:p>
                      <a:pPr algn="ctr" fontAlgn="b"/>
                      <a:r>
                        <a:rPr lang="en-US" sz="2000" b="0" i="0" u="none" strike="noStrike">
                          <a:solidFill>
                            <a:srgbClr val="000000"/>
                          </a:solidFill>
                          <a:effectLst/>
                          <a:latin typeface="+mn-lt"/>
                        </a:rPr>
                        <a:t>10</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Selection of Proposed Improvements</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1</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2</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9</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9</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mn-lt"/>
                        </a:rPr>
                        <a:t>20</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441683"/>
                  </a:ext>
                </a:extLst>
              </a:tr>
              <a:tr h="168020">
                <a:tc>
                  <a:txBody>
                    <a:bodyPr/>
                    <a:lstStyle/>
                    <a:p>
                      <a:pPr algn="ctr" fontAlgn="b"/>
                      <a:r>
                        <a:rPr lang="en-US" sz="2000" b="0" i="0" u="none" strike="noStrike">
                          <a:solidFill>
                            <a:srgbClr val="000000"/>
                          </a:solidFill>
                          <a:effectLst/>
                          <a:latin typeface="+mn-lt"/>
                        </a:rPr>
                        <a:t>11</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Implementation and Construction</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1</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2</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6</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6</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15</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463664"/>
                  </a:ext>
                </a:extLst>
              </a:tr>
              <a:tr h="168020">
                <a:tc>
                  <a:txBody>
                    <a:bodyPr/>
                    <a:lstStyle/>
                    <a:p>
                      <a:pPr algn="ctr" fontAlgn="b"/>
                      <a:r>
                        <a:rPr lang="en-US" sz="2000" b="0" i="0" u="none" strike="noStrike">
                          <a:solidFill>
                            <a:srgbClr val="000000"/>
                          </a:solidFill>
                          <a:effectLst/>
                          <a:latin typeface="+mn-lt"/>
                        </a:rPr>
                        <a:t>12</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Final Report</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4</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8</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32</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32</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75</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602238"/>
                  </a:ext>
                </a:extLst>
              </a:tr>
              <a:tr h="168020">
                <a:tc>
                  <a:txBody>
                    <a:bodyPr/>
                    <a:lstStyle/>
                    <a:p>
                      <a:pPr algn="ctr" fontAlgn="b"/>
                      <a:r>
                        <a:rPr lang="en-US" sz="2000" b="0" i="0" u="none" strike="noStrike">
                          <a:solidFill>
                            <a:srgbClr val="000000"/>
                          </a:solidFill>
                          <a:effectLst/>
                          <a:latin typeface="+mn-lt"/>
                        </a:rPr>
                        <a:t>13</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Final Presentation Prep</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mn-lt"/>
                        </a:rPr>
                        <a:t>1</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3</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11</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11</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mn-lt"/>
                        </a:rPr>
                        <a:t>25</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3078445"/>
                  </a:ext>
                </a:extLst>
              </a:tr>
              <a:tr h="168020">
                <a:tc>
                  <a:txBody>
                    <a:bodyPr/>
                    <a:lstStyle/>
                    <a:p>
                      <a:pPr algn="ctr" fontAlgn="b"/>
                      <a:r>
                        <a:rPr lang="en-US" sz="2000" b="0" i="0" u="none" strike="noStrike">
                          <a:solidFill>
                            <a:srgbClr val="000000"/>
                          </a:solidFill>
                          <a:effectLst/>
                          <a:latin typeface="+mn-lt"/>
                        </a:rPr>
                        <a:t>14</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effectLst/>
                          <a:latin typeface="+mn-lt"/>
                        </a:rPr>
                        <a:t>Final Presentation</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0</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0</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1</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1</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mn-lt"/>
                        </a:rPr>
                        <a:t>3</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9455868"/>
                  </a:ext>
                </a:extLst>
              </a:tr>
              <a:tr h="168020">
                <a:tc>
                  <a:txBody>
                    <a:bodyPr/>
                    <a:lstStyle/>
                    <a:p>
                      <a:pPr algn="ctr" fontAlgn="b"/>
                      <a:r>
                        <a:rPr lang="en-US" sz="2000" b="0" i="0" u="none" strike="noStrike">
                          <a:solidFill>
                            <a:srgbClr val="000000"/>
                          </a:solidFill>
                          <a:effectLst/>
                          <a:latin typeface="+mn-lt"/>
                        </a:rPr>
                        <a:t> </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dirty="0">
                          <a:solidFill>
                            <a:srgbClr val="000000"/>
                          </a:solidFill>
                          <a:effectLst/>
                          <a:latin typeface="+mn-lt"/>
                        </a:rPr>
                        <a:t>Total Hours</a:t>
                      </a:r>
                    </a:p>
                  </a:txBody>
                  <a:tcPr marL="7810" marR="7810" marT="7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rgbClr val="000000"/>
                          </a:solidFill>
                          <a:effectLst/>
                          <a:latin typeface="+mn-lt"/>
                        </a:rPr>
                        <a:t>33</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mn-lt"/>
                        </a:rPr>
                        <a:t>66</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mn-lt"/>
                        </a:rPr>
                        <a:t>280</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mn-lt"/>
                        </a:rPr>
                        <a:t>280</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rgbClr val="000000"/>
                          </a:solidFill>
                          <a:effectLst/>
                          <a:latin typeface="+mn-lt"/>
                        </a:rPr>
                        <a:t>658</a:t>
                      </a:r>
                    </a:p>
                  </a:txBody>
                  <a:tcPr marL="7810" marR="7810" marT="7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5910185"/>
                  </a:ext>
                </a:extLst>
              </a:tr>
            </a:tbl>
          </a:graphicData>
        </a:graphic>
      </p:graphicFrame>
      <p:sp>
        <p:nvSpPr>
          <p:cNvPr id="6" name="TextBox 5">
            <a:extLst>
              <a:ext uri="{FF2B5EF4-FFF2-40B4-BE49-F238E27FC236}">
                <a16:creationId xmlns:a16="http://schemas.microsoft.com/office/drawing/2014/main" id="{7A46AB25-3F6A-453D-85C0-A258A103E5CF}"/>
              </a:ext>
            </a:extLst>
          </p:cNvPr>
          <p:cNvSpPr txBox="1"/>
          <p:nvPr/>
        </p:nvSpPr>
        <p:spPr>
          <a:xfrm>
            <a:off x="1835750" y="1097603"/>
            <a:ext cx="5360866" cy="369332"/>
          </a:xfrm>
          <a:prstGeom prst="rect">
            <a:avLst/>
          </a:prstGeom>
          <a:noFill/>
        </p:spPr>
        <p:txBody>
          <a:bodyPr wrap="square" rtlCol="0">
            <a:spAutoFit/>
          </a:bodyPr>
          <a:lstStyle/>
          <a:p>
            <a:r>
              <a:rPr lang="en-US" dirty="0"/>
              <a:t>Table </a:t>
            </a:r>
            <a:r>
              <a:rPr lang="en-US" dirty="0" smtClean="0"/>
              <a:t>19: </a:t>
            </a:r>
            <a:r>
              <a:rPr lang="en-US" dirty="0"/>
              <a:t>Staffing Actual Hours</a:t>
            </a:r>
          </a:p>
        </p:txBody>
      </p:sp>
    </p:spTree>
    <p:extLst>
      <p:ext uri="{BB962C8B-B14F-4D97-AF65-F5344CB8AC3E}">
        <p14:creationId xmlns:p14="http://schemas.microsoft.com/office/powerpoint/2010/main" val="3576448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275" y="-142553"/>
            <a:ext cx="10018713" cy="1752599"/>
          </a:xfrm>
        </p:spPr>
        <p:txBody>
          <a:bodyPr/>
          <a:lstStyle/>
          <a:p>
            <a:r>
              <a:rPr lang="en-US" dirty="0"/>
              <a:t>COMPETITION PROMPT</a:t>
            </a:r>
          </a:p>
        </p:txBody>
      </p:sp>
      <p:sp>
        <p:nvSpPr>
          <p:cNvPr id="3" name="Content Placeholder 2"/>
          <p:cNvSpPr>
            <a:spLocks noGrp="1"/>
          </p:cNvSpPr>
          <p:nvPr>
            <p:ph idx="1"/>
          </p:nvPr>
        </p:nvSpPr>
        <p:spPr>
          <a:xfrm>
            <a:off x="1529934" y="1124025"/>
            <a:ext cx="5535614" cy="1732755"/>
          </a:xfrm>
        </p:spPr>
        <p:txBody>
          <a:bodyPr>
            <a:normAutofit/>
          </a:bodyPr>
          <a:lstStyle/>
          <a:p>
            <a:pPr>
              <a:buClr>
                <a:srgbClr val="002060"/>
              </a:buClr>
            </a:pPr>
            <a:r>
              <a:rPr lang="en-US" dirty="0"/>
              <a:t>Greenfield Water Reclamation Facility (GWRF) is located in Gilbert, Arizona and serves the Town of Gilbert, City of Mesa, and Town of Queen Creek</a:t>
            </a:r>
          </a:p>
          <a:p>
            <a:endParaRPr lang="en-US" dirty="0"/>
          </a:p>
        </p:txBody>
      </p:sp>
      <p:sp>
        <p:nvSpPr>
          <p:cNvPr id="4" name="Slide Number Placeholder 3"/>
          <p:cNvSpPr>
            <a:spLocks noGrp="1"/>
          </p:cNvSpPr>
          <p:nvPr>
            <p:ph type="sldNum" sz="quarter" idx="12"/>
          </p:nvPr>
        </p:nvSpPr>
        <p:spPr/>
        <p:txBody>
          <a:bodyPr/>
          <a:lstStyle/>
          <a:p>
            <a:fld id="{48734F21-C3D9-4E05-83BC-28474BE3192D}" type="slidenum">
              <a:rPr lang="en-US" sz="2400" smtClean="0"/>
              <a:t>3</a:t>
            </a:fld>
            <a:endParaRPr lang="en-US" sz="2400" dirty="0"/>
          </a:p>
        </p:txBody>
      </p:sp>
      <p:pic>
        <p:nvPicPr>
          <p:cNvPr id="5" name="Picture 4"/>
          <p:cNvPicPr>
            <a:picLocks noChangeAspect="1"/>
          </p:cNvPicPr>
          <p:nvPr/>
        </p:nvPicPr>
        <p:blipFill>
          <a:blip r:embed="rId3"/>
          <a:stretch>
            <a:fillRect/>
          </a:stretch>
        </p:blipFill>
        <p:spPr>
          <a:xfrm>
            <a:off x="7002207" y="1514728"/>
            <a:ext cx="5083510" cy="3067051"/>
          </a:xfrm>
          <a:prstGeom prst="rect">
            <a:avLst/>
          </a:prstGeom>
          <a:effectLst>
            <a:outerShdw blurRad="50800" dist="38100" dir="13500000" algn="br" rotWithShape="0">
              <a:prstClr val="black">
                <a:alpha val="40000"/>
              </a:prstClr>
            </a:outerShdw>
          </a:effectLst>
        </p:spPr>
      </p:pic>
      <p:sp>
        <p:nvSpPr>
          <p:cNvPr id="6" name="TextBox 5"/>
          <p:cNvSpPr txBox="1"/>
          <p:nvPr/>
        </p:nvSpPr>
        <p:spPr>
          <a:xfrm>
            <a:off x="7002207" y="4601623"/>
            <a:ext cx="4970542" cy="646331"/>
          </a:xfrm>
          <a:prstGeom prst="rect">
            <a:avLst/>
          </a:prstGeom>
          <a:noFill/>
        </p:spPr>
        <p:txBody>
          <a:bodyPr wrap="square" rtlCol="0">
            <a:spAutoFit/>
          </a:bodyPr>
          <a:lstStyle/>
          <a:p>
            <a:r>
              <a:rPr lang="en-US" dirty="0"/>
              <a:t>Figure 1: Egg-shaped digester photograph taken by Ryan Winter</a:t>
            </a:r>
          </a:p>
        </p:txBody>
      </p:sp>
      <p:graphicFrame>
        <p:nvGraphicFramePr>
          <p:cNvPr id="7" name="Table 6">
            <a:extLst>
              <a:ext uri="{FF2B5EF4-FFF2-40B4-BE49-F238E27FC236}">
                <a16:creationId xmlns:a16="http://schemas.microsoft.com/office/drawing/2014/main" id="{DDF7DEC8-E5E8-47F6-A27A-78F249682966}"/>
              </a:ext>
            </a:extLst>
          </p:cNvPr>
          <p:cNvGraphicFramePr>
            <a:graphicFrameLocks noGrp="1"/>
          </p:cNvGraphicFramePr>
          <p:nvPr>
            <p:extLst>
              <p:ext uri="{D42A27DB-BD31-4B8C-83A1-F6EECF244321}">
                <p14:modId xmlns:p14="http://schemas.microsoft.com/office/powerpoint/2010/main" val="1875278407"/>
              </p:ext>
            </p:extLst>
          </p:nvPr>
        </p:nvGraphicFramePr>
        <p:xfrm>
          <a:off x="1593275" y="2961938"/>
          <a:ext cx="5282249" cy="3627120"/>
        </p:xfrm>
        <a:graphic>
          <a:graphicData uri="http://schemas.openxmlformats.org/drawingml/2006/table">
            <a:tbl>
              <a:tblPr firstRow="1" bandRow="1">
                <a:tableStyleId>{5940675A-B579-460E-94D1-54222C63F5DA}</a:tableStyleId>
              </a:tblPr>
              <a:tblGrid>
                <a:gridCol w="3186163">
                  <a:extLst>
                    <a:ext uri="{9D8B030D-6E8A-4147-A177-3AD203B41FA5}">
                      <a16:colId xmlns:a16="http://schemas.microsoft.com/office/drawing/2014/main" val="423777507"/>
                    </a:ext>
                  </a:extLst>
                </a:gridCol>
                <a:gridCol w="2096086">
                  <a:extLst>
                    <a:ext uri="{9D8B030D-6E8A-4147-A177-3AD203B41FA5}">
                      <a16:colId xmlns:a16="http://schemas.microsoft.com/office/drawing/2014/main" val="1707788696"/>
                    </a:ext>
                  </a:extLst>
                </a:gridCol>
              </a:tblGrid>
              <a:tr h="345516">
                <a:tc>
                  <a:txBody>
                    <a:bodyPr/>
                    <a:lstStyle/>
                    <a:p>
                      <a:pPr algn="ctr"/>
                      <a:r>
                        <a:rPr lang="en-US" sz="2000" dirty="0">
                          <a:solidFill>
                            <a:schemeClr val="bg1"/>
                          </a:solidFill>
                        </a:rPr>
                        <a:t>Existing </a:t>
                      </a:r>
                    </a:p>
                  </a:txBody>
                  <a:tcPr>
                    <a:solidFill>
                      <a:srgbClr val="002060"/>
                    </a:solidFill>
                  </a:tcPr>
                </a:tc>
                <a:tc>
                  <a:txBody>
                    <a:bodyPr/>
                    <a:lstStyle/>
                    <a:p>
                      <a:pPr algn="ctr"/>
                      <a:r>
                        <a:rPr lang="en-US" sz="2000" dirty="0">
                          <a:solidFill>
                            <a:schemeClr val="bg1"/>
                          </a:solidFill>
                        </a:rPr>
                        <a:t>Expansion</a:t>
                      </a:r>
                    </a:p>
                  </a:txBody>
                  <a:tcPr>
                    <a:solidFill>
                      <a:srgbClr val="002060"/>
                    </a:solidFill>
                  </a:tcPr>
                </a:tc>
                <a:extLst>
                  <a:ext uri="{0D108BD9-81ED-4DB2-BD59-A6C34878D82A}">
                    <a16:rowId xmlns:a16="http://schemas.microsoft.com/office/drawing/2014/main" val="3561371060"/>
                  </a:ext>
                </a:extLst>
              </a:tr>
              <a:tr h="1674425">
                <a:tc>
                  <a:txBody>
                    <a:bodyPr/>
                    <a:lstStyle/>
                    <a:p>
                      <a:r>
                        <a:rPr lang="en-US" sz="2000" dirty="0"/>
                        <a:t>16 Million Gallons per Day (MGD) Annual Average Daily Flow (AADF) with</a:t>
                      </a:r>
                    </a:p>
                    <a:p>
                      <a:r>
                        <a:rPr lang="en-US" sz="2000" dirty="0"/>
                        <a:t>additional 8MGD solids from Southeast Water Reclamation Plant</a:t>
                      </a:r>
                    </a:p>
                  </a:txBody>
                  <a:tcPr/>
                </a:tc>
                <a:tc>
                  <a:txBody>
                    <a:bodyPr/>
                    <a:lstStyle/>
                    <a:p>
                      <a:r>
                        <a:rPr lang="en-US" sz="2000" dirty="0"/>
                        <a:t>Increase by 14 MGD AADF for liquid and solids </a:t>
                      </a:r>
                    </a:p>
                  </a:txBody>
                  <a:tcPr/>
                </a:tc>
                <a:extLst>
                  <a:ext uri="{0D108BD9-81ED-4DB2-BD59-A6C34878D82A}">
                    <a16:rowId xmlns:a16="http://schemas.microsoft.com/office/drawing/2014/main" val="1382884471"/>
                  </a:ext>
                </a:extLst>
              </a:tr>
              <a:tr h="1142862">
                <a:tc>
                  <a:txBody>
                    <a:bodyPr/>
                    <a:lstStyle/>
                    <a:p>
                      <a:r>
                        <a:rPr lang="en-US" sz="2000" dirty="0"/>
                        <a:t>Produces Class A+ reclaimed water and Class B biosolids</a:t>
                      </a:r>
                    </a:p>
                  </a:txBody>
                  <a:tcPr/>
                </a:tc>
                <a:tc>
                  <a:txBody>
                    <a:bodyPr/>
                    <a:lstStyle/>
                    <a:p>
                      <a:r>
                        <a:rPr lang="en-US" sz="2000" dirty="0"/>
                        <a:t>Maintain class A+ reclaimed water and Class B biosolids</a:t>
                      </a:r>
                    </a:p>
                  </a:txBody>
                  <a:tcPr/>
                </a:tc>
                <a:extLst>
                  <a:ext uri="{0D108BD9-81ED-4DB2-BD59-A6C34878D82A}">
                    <a16:rowId xmlns:a16="http://schemas.microsoft.com/office/drawing/2014/main" val="3936830006"/>
                  </a:ext>
                </a:extLst>
              </a:tr>
            </a:tbl>
          </a:graphicData>
        </a:graphic>
      </p:graphicFrame>
      <p:sp>
        <p:nvSpPr>
          <p:cNvPr id="8" name="TextBox 7">
            <a:extLst>
              <a:ext uri="{FF2B5EF4-FFF2-40B4-BE49-F238E27FC236}">
                <a16:creationId xmlns:a16="http://schemas.microsoft.com/office/drawing/2014/main" id="{07FFEE9A-9012-4BCE-9A76-1BB55A9F94A2}"/>
              </a:ext>
            </a:extLst>
          </p:cNvPr>
          <p:cNvSpPr txBox="1"/>
          <p:nvPr/>
        </p:nvSpPr>
        <p:spPr>
          <a:xfrm>
            <a:off x="1593275" y="2592606"/>
            <a:ext cx="4758612" cy="369332"/>
          </a:xfrm>
          <a:prstGeom prst="rect">
            <a:avLst/>
          </a:prstGeom>
          <a:noFill/>
        </p:spPr>
        <p:txBody>
          <a:bodyPr wrap="square" rtlCol="0">
            <a:spAutoFit/>
          </a:bodyPr>
          <a:lstStyle/>
          <a:p>
            <a:r>
              <a:rPr lang="en-US" dirty="0"/>
              <a:t>Table 1: Capacity and Quality Parameters  </a:t>
            </a:r>
          </a:p>
        </p:txBody>
      </p:sp>
    </p:spTree>
    <p:extLst>
      <p:ext uri="{BB962C8B-B14F-4D97-AF65-F5344CB8AC3E}">
        <p14:creationId xmlns:p14="http://schemas.microsoft.com/office/powerpoint/2010/main" val="42265184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5B6D4-C291-4722-87A0-612BE00415A4}"/>
              </a:ext>
            </a:extLst>
          </p:cNvPr>
          <p:cNvSpPr>
            <a:spLocks noGrp="1"/>
          </p:cNvSpPr>
          <p:nvPr>
            <p:ph type="title"/>
          </p:nvPr>
        </p:nvSpPr>
        <p:spPr/>
        <p:txBody>
          <a:bodyPr/>
          <a:lstStyle/>
          <a:p>
            <a:r>
              <a:rPr lang="en-US" dirty="0"/>
              <a:t>PERSONNEL AND ADDITIONAL COSTS</a:t>
            </a:r>
          </a:p>
        </p:txBody>
      </p:sp>
      <p:sp>
        <p:nvSpPr>
          <p:cNvPr id="4" name="Slide Number Placeholder 3">
            <a:extLst>
              <a:ext uri="{FF2B5EF4-FFF2-40B4-BE49-F238E27FC236}">
                <a16:creationId xmlns:a16="http://schemas.microsoft.com/office/drawing/2014/main" id="{D27589F7-688E-4FEC-81DC-9DFE795490DA}"/>
              </a:ext>
            </a:extLst>
          </p:cNvPr>
          <p:cNvSpPr>
            <a:spLocks noGrp="1"/>
          </p:cNvSpPr>
          <p:nvPr>
            <p:ph type="sldNum" sz="quarter" idx="12"/>
          </p:nvPr>
        </p:nvSpPr>
        <p:spPr/>
        <p:txBody>
          <a:bodyPr/>
          <a:lstStyle/>
          <a:p>
            <a:fld id="{48734F21-C3D9-4E05-83BC-28474BE3192D}" type="slidenum">
              <a:rPr lang="en-US" sz="2000" smtClean="0"/>
              <a:t>30</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482152085"/>
              </p:ext>
            </p:extLst>
          </p:nvPr>
        </p:nvGraphicFramePr>
        <p:xfrm>
          <a:off x="2082018" y="2327130"/>
          <a:ext cx="8693834" cy="1571625"/>
        </p:xfrm>
        <a:graphic>
          <a:graphicData uri="http://schemas.openxmlformats.org/drawingml/2006/table">
            <a:tbl>
              <a:tblPr/>
              <a:tblGrid>
                <a:gridCol w="1975481">
                  <a:extLst>
                    <a:ext uri="{9D8B030D-6E8A-4147-A177-3AD203B41FA5}">
                      <a16:colId xmlns:a16="http://schemas.microsoft.com/office/drawing/2014/main" val="1533740331"/>
                    </a:ext>
                  </a:extLst>
                </a:gridCol>
                <a:gridCol w="2019744">
                  <a:extLst>
                    <a:ext uri="{9D8B030D-6E8A-4147-A177-3AD203B41FA5}">
                      <a16:colId xmlns:a16="http://schemas.microsoft.com/office/drawing/2014/main" val="2864108683"/>
                    </a:ext>
                  </a:extLst>
                </a:gridCol>
                <a:gridCol w="1814732">
                  <a:extLst>
                    <a:ext uri="{9D8B030D-6E8A-4147-A177-3AD203B41FA5}">
                      <a16:colId xmlns:a16="http://schemas.microsoft.com/office/drawing/2014/main" val="2047372614"/>
                    </a:ext>
                  </a:extLst>
                </a:gridCol>
                <a:gridCol w="1308296">
                  <a:extLst>
                    <a:ext uri="{9D8B030D-6E8A-4147-A177-3AD203B41FA5}">
                      <a16:colId xmlns:a16="http://schemas.microsoft.com/office/drawing/2014/main" val="3831099091"/>
                    </a:ext>
                  </a:extLst>
                </a:gridCol>
                <a:gridCol w="1575581">
                  <a:extLst>
                    <a:ext uri="{9D8B030D-6E8A-4147-A177-3AD203B41FA5}">
                      <a16:colId xmlns:a16="http://schemas.microsoft.com/office/drawing/2014/main" val="3074820432"/>
                    </a:ext>
                  </a:extLst>
                </a:gridCol>
              </a:tblGrid>
              <a:tr h="308780">
                <a:tc>
                  <a:txBody>
                    <a:bodyPr/>
                    <a:lstStyle/>
                    <a:p>
                      <a:pPr algn="ctr" fontAlgn="b"/>
                      <a:r>
                        <a:rPr lang="en-US" sz="2000" b="1" i="0" u="none" strike="noStrike" dirty="0">
                          <a:solidFill>
                            <a:schemeClr val="bg1"/>
                          </a:solidFill>
                          <a:effectLst/>
                          <a:latin typeface="+mn-lt"/>
                        </a:rPr>
                        <a:t>Staff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2000" b="1" i="0" u="none" strike="noStrike" dirty="0">
                          <a:solidFill>
                            <a:schemeClr val="bg1"/>
                          </a:solidFill>
                          <a:effectLst/>
                          <a:latin typeface="+mn-lt"/>
                        </a:rPr>
                        <a:t>Project Manger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2000" b="1" i="0" u="none" strike="noStrike" dirty="0">
                          <a:solidFill>
                            <a:schemeClr val="bg1"/>
                          </a:solidFill>
                          <a:effectLst/>
                          <a:latin typeface="+mn-lt"/>
                        </a:rPr>
                        <a:t>Senior Engineer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2000" b="1" i="0" u="none" strike="noStrike" dirty="0">
                          <a:solidFill>
                            <a:schemeClr val="bg1"/>
                          </a:solidFill>
                          <a:effectLst/>
                          <a:latin typeface="+mn-lt"/>
                        </a:rPr>
                        <a:t>EIT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2000" b="1" i="0" u="none" strike="noStrike" dirty="0">
                          <a:solidFill>
                            <a:schemeClr val="bg1"/>
                          </a:solidFill>
                          <a:effectLst/>
                          <a:latin typeface="+mn-lt"/>
                        </a:rPr>
                        <a:t>EIT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358163389"/>
                  </a:ext>
                </a:extLst>
              </a:tr>
              <a:tr h="308780">
                <a:tc>
                  <a:txBody>
                    <a:bodyPr/>
                    <a:lstStyle/>
                    <a:p>
                      <a:pPr algn="ctr" fontAlgn="b"/>
                      <a:r>
                        <a:rPr lang="en-US" sz="2000" b="0" i="0" u="none" strike="noStrike">
                          <a:solidFill>
                            <a:srgbClr val="000000"/>
                          </a:solidFill>
                          <a:effectLst/>
                          <a:latin typeface="+mn-lt"/>
                        </a:rPr>
                        <a:t>Rate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$140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$105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$75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4973101"/>
                  </a:ext>
                </a:extLst>
              </a:tr>
              <a:tr h="308780">
                <a:tc>
                  <a:txBody>
                    <a:bodyPr/>
                    <a:lstStyle/>
                    <a:p>
                      <a:pPr algn="ctr" fontAlgn="b"/>
                      <a:r>
                        <a:rPr lang="en-US" sz="2000" b="0" i="0" u="none" strike="noStrike">
                          <a:solidFill>
                            <a:srgbClr val="000000"/>
                          </a:solidFill>
                          <a:effectLst/>
                          <a:latin typeface="+mn-lt"/>
                        </a:rPr>
                        <a:t>Hours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9776230"/>
                  </a:ext>
                </a:extLst>
              </a:tr>
              <a:tr h="308780">
                <a:tc>
                  <a:txBody>
                    <a:bodyPr/>
                    <a:lstStyle/>
                    <a:p>
                      <a:pPr algn="ctr" fontAlgn="b"/>
                      <a:r>
                        <a:rPr lang="en-US" sz="2000" b="0" i="0" u="none" strike="noStrike">
                          <a:solidFill>
                            <a:srgbClr val="000000"/>
                          </a:solidFill>
                          <a:effectLst/>
                          <a:latin typeface="+mn-lt"/>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mn-lt"/>
                        </a:rPr>
                        <a:t>$4,606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mn-lt"/>
                        </a:rPr>
                        <a:t>$6,909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mn-lt"/>
                        </a:rPr>
                        <a:t>$22,372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mn-lt"/>
                        </a:rPr>
                        <a:t>$19,740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0927609"/>
                  </a:ext>
                </a:extLst>
              </a:tr>
              <a:tr h="308780">
                <a:tc>
                  <a:txBody>
                    <a:bodyPr/>
                    <a:lstStyle/>
                    <a:p>
                      <a:pPr algn="ctr" fontAlgn="b"/>
                      <a:r>
                        <a:rPr lang="en-US" sz="2000" b="0" i="0" u="none" strike="noStrike">
                          <a:solidFill>
                            <a:srgbClr val="000000"/>
                          </a:solidFill>
                          <a:effectLst/>
                          <a:latin typeface="+mn-lt"/>
                        </a:rPr>
                        <a:t>Combined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2000" b="1" i="0" u="none" strike="noStrike" dirty="0">
                          <a:solidFill>
                            <a:srgbClr val="000000"/>
                          </a:solidFill>
                          <a:effectLst/>
                          <a:latin typeface="+mn-lt"/>
                        </a:rPr>
                        <a:t>$53,627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8850519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989983542"/>
              </p:ext>
            </p:extLst>
          </p:nvPr>
        </p:nvGraphicFramePr>
        <p:xfrm>
          <a:off x="2082018" y="4502560"/>
          <a:ext cx="8721970" cy="1571625"/>
        </p:xfrm>
        <a:graphic>
          <a:graphicData uri="http://schemas.openxmlformats.org/drawingml/2006/table">
            <a:tbl>
              <a:tblPr/>
              <a:tblGrid>
                <a:gridCol w="2006598">
                  <a:extLst>
                    <a:ext uri="{9D8B030D-6E8A-4147-A177-3AD203B41FA5}">
                      <a16:colId xmlns:a16="http://schemas.microsoft.com/office/drawing/2014/main" val="565555932"/>
                    </a:ext>
                  </a:extLst>
                </a:gridCol>
                <a:gridCol w="1243039">
                  <a:extLst>
                    <a:ext uri="{9D8B030D-6E8A-4147-A177-3AD203B41FA5}">
                      <a16:colId xmlns:a16="http://schemas.microsoft.com/office/drawing/2014/main" val="1773642947"/>
                    </a:ext>
                  </a:extLst>
                </a:gridCol>
                <a:gridCol w="1463040">
                  <a:extLst>
                    <a:ext uri="{9D8B030D-6E8A-4147-A177-3AD203B41FA5}">
                      <a16:colId xmlns:a16="http://schemas.microsoft.com/office/drawing/2014/main" val="3162946772"/>
                    </a:ext>
                  </a:extLst>
                </a:gridCol>
                <a:gridCol w="1533379">
                  <a:extLst>
                    <a:ext uri="{9D8B030D-6E8A-4147-A177-3AD203B41FA5}">
                      <a16:colId xmlns:a16="http://schemas.microsoft.com/office/drawing/2014/main" val="3302518635"/>
                    </a:ext>
                  </a:extLst>
                </a:gridCol>
                <a:gridCol w="2475914">
                  <a:extLst>
                    <a:ext uri="{9D8B030D-6E8A-4147-A177-3AD203B41FA5}">
                      <a16:colId xmlns:a16="http://schemas.microsoft.com/office/drawing/2014/main" val="3543434266"/>
                    </a:ext>
                  </a:extLst>
                </a:gridCol>
              </a:tblGrid>
              <a:tr h="308779">
                <a:tc>
                  <a:txBody>
                    <a:bodyPr/>
                    <a:lstStyle/>
                    <a:p>
                      <a:pPr algn="ctr" fontAlgn="b"/>
                      <a:r>
                        <a:rPr lang="en-US" sz="2000" b="1" i="0" u="none" strike="noStrike" dirty="0">
                          <a:solidFill>
                            <a:schemeClr val="bg1"/>
                          </a:solidFill>
                          <a:effectLst/>
                          <a:latin typeface="+mn-lt"/>
                        </a:rPr>
                        <a:t>Other Expenses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2000" b="1" i="0" u="none" strike="noStrike" dirty="0">
                          <a:solidFill>
                            <a:schemeClr val="bg1"/>
                          </a:solidFill>
                          <a:effectLst/>
                          <a:latin typeface="+mn-lt"/>
                        </a:rPr>
                        <a:t>Travel (mi)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2000" b="1" i="0" u="none" strike="noStrike" dirty="0">
                          <a:solidFill>
                            <a:schemeClr val="bg1"/>
                          </a:solidFill>
                          <a:effectLst/>
                          <a:latin typeface="+mn-lt"/>
                        </a:rPr>
                        <a:t>Night Stay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2000" b="1" i="0" u="none" strike="noStrike" dirty="0">
                          <a:solidFill>
                            <a:schemeClr val="bg1"/>
                          </a:solidFill>
                          <a:effectLst/>
                          <a:latin typeface="+mn-lt"/>
                        </a:rPr>
                        <a:t>Travel Meals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2000" b="1" i="0" u="none" strike="noStrike" dirty="0">
                          <a:solidFill>
                            <a:schemeClr val="bg1"/>
                          </a:solidFill>
                          <a:effectLst/>
                          <a:latin typeface="+mn-lt"/>
                        </a:rPr>
                        <a:t>3-D</a:t>
                      </a:r>
                      <a:r>
                        <a:rPr lang="en-US" sz="2000" b="1" i="0" u="none" strike="noStrike" baseline="0" dirty="0">
                          <a:solidFill>
                            <a:schemeClr val="bg1"/>
                          </a:solidFill>
                          <a:effectLst/>
                          <a:latin typeface="+mn-lt"/>
                        </a:rPr>
                        <a:t> </a:t>
                      </a:r>
                      <a:r>
                        <a:rPr lang="en-US" sz="2000" b="1" i="0" u="none" strike="noStrike" dirty="0">
                          <a:solidFill>
                            <a:schemeClr val="bg1"/>
                          </a:solidFill>
                          <a:effectLst/>
                          <a:latin typeface="+mn-lt"/>
                        </a:rPr>
                        <a:t>Printing</a:t>
                      </a:r>
                      <a:r>
                        <a:rPr lang="en-US" sz="2000" b="1" i="0" u="none" strike="noStrike" baseline="0" dirty="0">
                          <a:solidFill>
                            <a:schemeClr val="bg1"/>
                          </a:solidFill>
                          <a:effectLst/>
                          <a:latin typeface="+mn-lt"/>
                        </a:rPr>
                        <a:t>/Poster</a:t>
                      </a:r>
                      <a:endParaRPr lang="en-US" sz="2000" b="1" i="0" u="none" strike="noStrike" dirty="0">
                        <a:solidFill>
                          <a:schemeClr val="bg1"/>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925998845"/>
                  </a:ext>
                </a:extLst>
              </a:tr>
              <a:tr h="308779">
                <a:tc>
                  <a:txBody>
                    <a:bodyPr/>
                    <a:lstStyle/>
                    <a:p>
                      <a:pPr algn="ctr" fontAlgn="b"/>
                      <a:r>
                        <a:rPr lang="en-US" sz="2000" b="0" i="0" u="none" strike="noStrike">
                          <a:solidFill>
                            <a:srgbClr val="000000"/>
                          </a:solidFill>
                          <a:effectLst/>
                          <a:latin typeface="+mn-lt"/>
                        </a:rPr>
                        <a:t>Unit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426540"/>
                  </a:ext>
                </a:extLst>
              </a:tr>
              <a:tr h="308779">
                <a:tc>
                  <a:txBody>
                    <a:bodyPr/>
                    <a:lstStyle/>
                    <a:p>
                      <a:pPr algn="ctr" fontAlgn="b"/>
                      <a:r>
                        <a:rPr lang="en-US" sz="2000" b="0" i="0" u="none" strike="noStrike">
                          <a:solidFill>
                            <a:srgbClr val="000000"/>
                          </a:solidFill>
                          <a:effectLst/>
                          <a:latin typeface="+mn-lt"/>
                        </a:rPr>
                        <a:t>Rate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$0.50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mn-lt"/>
                        </a:rPr>
                        <a:t>$120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$90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60247"/>
                  </a:ext>
                </a:extLst>
              </a:tr>
              <a:tr h="308779">
                <a:tc>
                  <a:txBody>
                    <a:bodyPr/>
                    <a:lstStyle/>
                    <a:p>
                      <a:pPr algn="ctr" fontAlgn="b"/>
                      <a:r>
                        <a:rPr lang="en-US" sz="2000" b="0" i="0" u="none" strike="noStrike">
                          <a:solidFill>
                            <a:srgbClr val="000000"/>
                          </a:solidFill>
                          <a:effectLst/>
                          <a:latin typeface="+mn-lt"/>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mn-lt"/>
                        </a:rPr>
                        <a:t>$200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effectLst/>
                          <a:latin typeface="+mn-lt"/>
                        </a:rPr>
                        <a:t>$120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mn-lt"/>
                        </a:rPr>
                        <a:t>$480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mn-lt"/>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155914"/>
                  </a:ext>
                </a:extLst>
              </a:tr>
              <a:tr h="308779">
                <a:tc>
                  <a:txBody>
                    <a:bodyPr/>
                    <a:lstStyle/>
                    <a:p>
                      <a:pPr algn="ctr" fontAlgn="b"/>
                      <a:r>
                        <a:rPr lang="en-US" sz="2000" b="0" i="0" u="none" strike="noStrike">
                          <a:solidFill>
                            <a:srgbClr val="000000"/>
                          </a:solidFill>
                          <a:effectLst/>
                          <a:latin typeface="+mn-lt"/>
                        </a:rPr>
                        <a:t>Sum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2000" b="1" i="0" u="none" strike="noStrike" dirty="0">
                          <a:solidFill>
                            <a:srgbClr val="000000"/>
                          </a:solidFill>
                          <a:effectLst/>
                          <a:latin typeface="+mn-lt"/>
                        </a:rPr>
                        <a:t>$890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6983935"/>
                  </a:ext>
                </a:extLst>
              </a:tr>
            </a:tbl>
          </a:graphicData>
        </a:graphic>
      </p:graphicFrame>
      <p:sp>
        <p:nvSpPr>
          <p:cNvPr id="14" name="TextBox 13"/>
          <p:cNvSpPr txBox="1"/>
          <p:nvPr/>
        </p:nvSpPr>
        <p:spPr>
          <a:xfrm>
            <a:off x="1934150" y="1957798"/>
            <a:ext cx="5360866" cy="369332"/>
          </a:xfrm>
          <a:prstGeom prst="rect">
            <a:avLst/>
          </a:prstGeom>
          <a:noFill/>
        </p:spPr>
        <p:txBody>
          <a:bodyPr wrap="square" rtlCol="0">
            <a:spAutoFit/>
          </a:bodyPr>
          <a:lstStyle/>
          <a:p>
            <a:r>
              <a:rPr lang="en-US" dirty="0"/>
              <a:t>Table </a:t>
            </a:r>
            <a:r>
              <a:rPr lang="en-US" dirty="0" smtClean="0"/>
              <a:t>20: </a:t>
            </a:r>
            <a:r>
              <a:rPr lang="en-US" dirty="0"/>
              <a:t>Cost for Personnel</a:t>
            </a:r>
          </a:p>
        </p:txBody>
      </p:sp>
      <p:sp>
        <p:nvSpPr>
          <p:cNvPr id="15" name="TextBox 14"/>
          <p:cNvSpPr txBox="1"/>
          <p:nvPr/>
        </p:nvSpPr>
        <p:spPr>
          <a:xfrm>
            <a:off x="1934150" y="4204782"/>
            <a:ext cx="5360866" cy="369332"/>
          </a:xfrm>
          <a:prstGeom prst="rect">
            <a:avLst/>
          </a:prstGeom>
          <a:noFill/>
        </p:spPr>
        <p:txBody>
          <a:bodyPr wrap="square" rtlCol="0">
            <a:spAutoFit/>
          </a:bodyPr>
          <a:lstStyle/>
          <a:p>
            <a:r>
              <a:rPr lang="en-US" dirty="0"/>
              <a:t>Table </a:t>
            </a:r>
            <a:r>
              <a:rPr lang="en-US" dirty="0" smtClean="0"/>
              <a:t>21: </a:t>
            </a:r>
            <a:r>
              <a:rPr lang="en-US" dirty="0"/>
              <a:t>Additional Costs</a:t>
            </a:r>
          </a:p>
        </p:txBody>
      </p:sp>
    </p:spTree>
    <p:extLst>
      <p:ext uri="{BB962C8B-B14F-4D97-AF65-F5344CB8AC3E}">
        <p14:creationId xmlns:p14="http://schemas.microsoft.com/office/powerpoint/2010/main" val="191315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REFERENCES</a:t>
            </a:r>
          </a:p>
        </p:txBody>
      </p:sp>
      <p:sp>
        <p:nvSpPr>
          <p:cNvPr id="7" name="Content Placeholder 6"/>
          <p:cNvSpPr>
            <a:spLocks noGrp="1"/>
          </p:cNvSpPr>
          <p:nvPr>
            <p:ph idx="1"/>
          </p:nvPr>
        </p:nvSpPr>
        <p:spPr>
          <a:xfrm>
            <a:off x="1351776" y="1858190"/>
            <a:ext cx="10018713" cy="3124201"/>
          </a:xfrm>
        </p:spPr>
        <p:txBody>
          <a:bodyPr>
            <a:normAutofit fontScale="92500"/>
          </a:bodyPr>
          <a:lstStyle/>
          <a:p>
            <a:pPr marL="0" indent="0">
              <a:buNone/>
            </a:pPr>
            <a:r>
              <a:rPr lang="en-US" dirty="0"/>
              <a:t>[1] Carollo Engineers, "South Water Reclamation Plant Phase II Expansion," Mesa, 2003.</a:t>
            </a:r>
          </a:p>
          <a:p>
            <a:pPr marL="0" indent="0">
              <a:buNone/>
            </a:pPr>
            <a:r>
              <a:rPr lang="en-US" dirty="0"/>
              <a:t>[2] M. &amp;. Eddy, Wastewater Engineering Treatment and Reuse, Boston: McGraw Hill, 2003. </a:t>
            </a:r>
          </a:p>
          <a:p>
            <a:pPr marL="0" indent="0">
              <a:buNone/>
            </a:pPr>
            <a:r>
              <a:rPr lang="en-US" dirty="0"/>
              <a:t>[3] </a:t>
            </a:r>
            <a:r>
              <a:rPr lang="en-US" dirty="0" err="1"/>
              <a:t>Meneco</a:t>
            </a:r>
            <a:r>
              <a:rPr lang="en-US" dirty="0"/>
              <a:t>, L. (2012). </a:t>
            </a:r>
            <a:r>
              <a:rPr lang="en-US" i="1" dirty="0" err="1"/>
              <a:t>Cambi</a:t>
            </a:r>
            <a:r>
              <a:rPr lang="en-US" i="1" dirty="0"/>
              <a:t> Thermal hydrolysis Sludge Treatment: Medium to Large-Scale Application</a:t>
            </a:r>
            <a:r>
              <a:rPr lang="en-US" dirty="0"/>
              <a:t>. Environmentindex.com. Available at: http://www.environmentindex.com/en/article/cambi-thermal-hydrolysis-sludge-treatment-medium-to-large-scale-application-677.aspx Accessed 25 Apr. 2018.</a:t>
            </a:r>
          </a:p>
        </p:txBody>
      </p:sp>
      <p:sp>
        <p:nvSpPr>
          <p:cNvPr id="5" name="Slide Number Placeholder 4"/>
          <p:cNvSpPr>
            <a:spLocks noGrp="1"/>
          </p:cNvSpPr>
          <p:nvPr>
            <p:ph type="sldNum" sz="quarter" idx="12"/>
          </p:nvPr>
        </p:nvSpPr>
        <p:spPr/>
        <p:txBody>
          <a:bodyPr/>
          <a:lstStyle/>
          <a:p>
            <a:fld id="{48734F21-C3D9-4E05-83BC-28474BE3192D}" type="slidenum">
              <a:rPr lang="en-US" sz="2000" smtClean="0"/>
              <a:t>31</a:t>
            </a:fld>
            <a:endParaRPr lang="en-US" dirty="0"/>
          </a:p>
        </p:txBody>
      </p:sp>
    </p:spTree>
    <p:extLst>
      <p:ext uri="{BB962C8B-B14F-4D97-AF65-F5344CB8AC3E}">
        <p14:creationId xmlns:p14="http://schemas.microsoft.com/office/powerpoint/2010/main" val="303664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COMPETITION OBJECTIVES</a:t>
            </a:r>
          </a:p>
        </p:txBody>
      </p:sp>
      <p:sp>
        <p:nvSpPr>
          <p:cNvPr id="7" name="Content Placeholder 6"/>
          <p:cNvSpPr>
            <a:spLocks noGrp="1"/>
          </p:cNvSpPr>
          <p:nvPr>
            <p:ph idx="1"/>
          </p:nvPr>
        </p:nvSpPr>
        <p:spPr>
          <a:xfrm>
            <a:off x="1412206" y="1622662"/>
            <a:ext cx="4361631" cy="4628025"/>
          </a:xfrm>
        </p:spPr>
        <p:txBody>
          <a:bodyPr>
            <a:normAutofit/>
          </a:bodyPr>
          <a:lstStyle/>
          <a:p>
            <a:pPr marL="457200" indent="-457200">
              <a:buClr>
                <a:srgbClr val="002060"/>
              </a:buClr>
              <a:buFont typeface="+mj-lt"/>
              <a:buAutoNum type="arabicPeriod"/>
            </a:pPr>
            <a:r>
              <a:rPr lang="en-US" dirty="0"/>
              <a:t>Analyze historic wastewater characteristics and existing treatment processes</a:t>
            </a:r>
          </a:p>
          <a:p>
            <a:pPr marL="457200" indent="-457200">
              <a:buClr>
                <a:srgbClr val="002060"/>
              </a:buClr>
              <a:buFont typeface="+mj-lt"/>
              <a:buAutoNum type="arabicPeriod"/>
            </a:pPr>
            <a:r>
              <a:rPr lang="en-US" dirty="0"/>
              <a:t>Upgrade the plant to a capacity of 30 MGD (with a peak flow of 60MGD)</a:t>
            </a:r>
          </a:p>
          <a:p>
            <a:pPr marL="457200" indent="-457200">
              <a:buClr>
                <a:srgbClr val="002060"/>
              </a:buClr>
              <a:buFont typeface="+mj-lt"/>
              <a:buAutoNum type="arabicPeriod"/>
            </a:pPr>
            <a:r>
              <a:rPr lang="en-US" dirty="0"/>
              <a:t>Implementation/construction plan for expansion</a:t>
            </a:r>
          </a:p>
        </p:txBody>
      </p:sp>
      <p:sp>
        <p:nvSpPr>
          <p:cNvPr id="5" name="Slide Number Placeholder 4"/>
          <p:cNvSpPr>
            <a:spLocks noGrp="1"/>
          </p:cNvSpPr>
          <p:nvPr>
            <p:ph type="sldNum" sz="quarter" idx="12"/>
          </p:nvPr>
        </p:nvSpPr>
        <p:spPr/>
        <p:txBody>
          <a:bodyPr/>
          <a:lstStyle/>
          <a:p>
            <a:fld id="{48734F21-C3D9-4E05-83BC-28474BE3192D}" type="slidenum">
              <a:rPr lang="en-US" sz="2000" smtClean="0"/>
              <a:t>4</a:t>
            </a:fld>
            <a:endParaRPr lang="en-US" sz="2000" dirty="0"/>
          </a:p>
        </p:txBody>
      </p:sp>
      <p:pic>
        <p:nvPicPr>
          <p:cNvPr id="8" name="Picture 7"/>
          <p:cNvPicPr>
            <a:picLocks noChangeAspect="1"/>
          </p:cNvPicPr>
          <p:nvPr/>
        </p:nvPicPr>
        <p:blipFill>
          <a:blip r:embed="rId3"/>
          <a:stretch>
            <a:fillRect/>
          </a:stretch>
        </p:blipFill>
        <p:spPr>
          <a:xfrm>
            <a:off x="6045966" y="2296650"/>
            <a:ext cx="5833687" cy="3075450"/>
          </a:xfrm>
          <a:prstGeom prst="rect">
            <a:avLst/>
          </a:prstGeom>
          <a:effectLst>
            <a:outerShdw blurRad="50800" dist="38100" dir="13500000" algn="br" rotWithShape="0">
              <a:prstClr val="black">
                <a:alpha val="40000"/>
              </a:prstClr>
            </a:outerShdw>
          </a:effectLst>
        </p:spPr>
      </p:pic>
      <p:sp>
        <p:nvSpPr>
          <p:cNvPr id="9" name="TextBox 8"/>
          <p:cNvSpPr txBox="1"/>
          <p:nvPr/>
        </p:nvSpPr>
        <p:spPr>
          <a:xfrm>
            <a:off x="6045966" y="5434949"/>
            <a:ext cx="5601983" cy="646331"/>
          </a:xfrm>
          <a:prstGeom prst="rect">
            <a:avLst/>
          </a:prstGeom>
          <a:noFill/>
        </p:spPr>
        <p:txBody>
          <a:bodyPr wrap="none" rtlCol="0">
            <a:spAutoFit/>
          </a:bodyPr>
          <a:lstStyle/>
          <a:p>
            <a:r>
              <a:rPr lang="en-US" dirty="0"/>
              <a:t>Figure 2: Secondary clarifiers and solids handling building</a:t>
            </a:r>
          </a:p>
          <a:p>
            <a:r>
              <a:rPr lang="en-US" dirty="0"/>
              <a:t>photograph by Jed Ward</a:t>
            </a:r>
          </a:p>
        </p:txBody>
      </p:sp>
    </p:spTree>
    <p:extLst>
      <p:ext uri="{BB962C8B-B14F-4D97-AF65-F5344CB8AC3E}">
        <p14:creationId xmlns:p14="http://schemas.microsoft.com/office/powerpoint/2010/main" val="2146600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42337" y="91077"/>
            <a:ext cx="4849476" cy="6275793"/>
          </a:xfrm>
          <a:prstGeom prst="rect">
            <a:avLst/>
          </a:prstGeom>
        </p:spPr>
      </p:pic>
      <p:pic>
        <p:nvPicPr>
          <p:cNvPr id="5" name="Picture 4"/>
          <p:cNvPicPr>
            <a:picLocks noChangeAspect="1"/>
          </p:cNvPicPr>
          <p:nvPr/>
        </p:nvPicPr>
        <p:blipFill>
          <a:blip r:embed="rId4"/>
          <a:stretch>
            <a:fillRect/>
          </a:stretch>
        </p:blipFill>
        <p:spPr>
          <a:xfrm>
            <a:off x="6233661" y="763675"/>
            <a:ext cx="5007996" cy="5007996"/>
          </a:xfrm>
          <a:prstGeom prst="rect">
            <a:avLst/>
          </a:prstGeom>
          <a:effectLst>
            <a:outerShdw blurRad="50800" dist="38100" dir="13500000" algn="br" rotWithShape="0">
              <a:prstClr val="black">
                <a:alpha val="40000"/>
              </a:prstClr>
            </a:outerShdw>
          </a:effectLst>
        </p:spPr>
      </p:pic>
      <p:cxnSp>
        <p:nvCxnSpPr>
          <p:cNvPr id="7" name="Straight Connector 6"/>
          <p:cNvCxnSpPr/>
          <p:nvPr/>
        </p:nvCxnSpPr>
        <p:spPr>
          <a:xfrm flipV="1">
            <a:off x="3181350" y="763675"/>
            <a:ext cx="3052311" cy="34844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67075" y="4421275"/>
            <a:ext cx="2966586" cy="13116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48734F21-C3D9-4E05-83BC-28474BE3192D}" type="slidenum">
              <a:rPr lang="en-US" sz="2000" smtClean="0"/>
              <a:t>5</a:t>
            </a:fld>
            <a:endParaRPr lang="en-US" sz="2000" dirty="0"/>
          </a:p>
        </p:txBody>
      </p:sp>
      <p:sp>
        <p:nvSpPr>
          <p:cNvPr id="16" name="Rectangle 15"/>
          <p:cNvSpPr/>
          <p:nvPr/>
        </p:nvSpPr>
        <p:spPr>
          <a:xfrm>
            <a:off x="2725673" y="6310710"/>
            <a:ext cx="2807179"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rPr>
              <a:t>Figure 3: State view of area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rPr>
              <a:t>served by Greenfield WRF</a:t>
            </a:r>
          </a:p>
        </p:txBody>
      </p:sp>
      <p:sp>
        <p:nvSpPr>
          <p:cNvPr id="17" name="Rectangle 16"/>
          <p:cNvSpPr/>
          <p:nvPr/>
        </p:nvSpPr>
        <p:spPr>
          <a:xfrm>
            <a:off x="6178305" y="5721431"/>
            <a:ext cx="511870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rPr>
              <a:t>Figure 4: City view of the location of Greenfield WRF</a:t>
            </a:r>
          </a:p>
        </p:txBody>
      </p:sp>
    </p:spTree>
    <p:extLst>
      <p:ext uri="{BB962C8B-B14F-4D97-AF65-F5344CB8AC3E}">
        <p14:creationId xmlns:p14="http://schemas.microsoft.com/office/powerpoint/2010/main" val="3313990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l="10219" t="20321" r="10780" b="9021"/>
          <a:stretch/>
        </p:blipFill>
        <p:spPr>
          <a:xfrm>
            <a:off x="573819" y="42356"/>
            <a:ext cx="5583972" cy="6463149"/>
          </a:xfrm>
          <a:prstGeom prst="rect">
            <a:avLst/>
          </a:prstGeom>
        </p:spPr>
      </p:pic>
      <p:sp>
        <p:nvSpPr>
          <p:cNvPr id="7" name="Content Placeholder 2">
            <a:extLst>
              <a:ext uri="{FF2B5EF4-FFF2-40B4-BE49-F238E27FC236}">
                <a16:creationId xmlns:a16="http://schemas.microsoft.com/office/drawing/2014/main" id="{4FAA7087-7448-4AD1-B754-B78A8A6E428F}"/>
              </a:ext>
            </a:extLst>
          </p:cNvPr>
          <p:cNvSpPr>
            <a:spLocks noGrp="1"/>
          </p:cNvSpPr>
          <p:nvPr>
            <p:ph idx="1"/>
          </p:nvPr>
        </p:nvSpPr>
        <p:spPr>
          <a:xfrm>
            <a:off x="6366093" y="854343"/>
            <a:ext cx="4895055" cy="6003657"/>
          </a:xfrm>
        </p:spPr>
        <p:txBody>
          <a:bodyPr>
            <a:normAutofit fontScale="77500" lnSpcReduction="20000"/>
          </a:bodyPr>
          <a:lstStyle/>
          <a:p>
            <a:pPr marL="457200" indent="-457200">
              <a:buClr>
                <a:srgbClr val="002060"/>
              </a:buClr>
              <a:buFont typeface="+mj-lt"/>
              <a:buAutoNum type="alphaUcPeriod"/>
            </a:pPr>
            <a:r>
              <a:rPr lang="en-US" dirty="0"/>
              <a:t>Four </a:t>
            </a:r>
            <a:r>
              <a:rPr lang="en-US" dirty="0" err="1"/>
              <a:t>Duperon</a:t>
            </a:r>
            <a:r>
              <a:rPr lang="en-US" dirty="0"/>
              <a:t> Flex Rake Influent Screens</a:t>
            </a:r>
          </a:p>
          <a:p>
            <a:pPr marL="457200" indent="-457200">
              <a:buClr>
                <a:srgbClr val="002060"/>
              </a:buClr>
              <a:buFont typeface="+mj-lt"/>
              <a:buAutoNum type="alphaUcPeriod"/>
            </a:pPr>
            <a:r>
              <a:rPr lang="en-US" dirty="0"/>
              <a:t>Two </a:t>
            </a:r>
            <a:r>
              <a:rPr lang="en-US" dirty="0" err="1"/>
              <a:t>WesTech</a:t>
            </a:r>
            <a:r>
              <a:rPr lang="en-US" dirty="0"/>
              <a:t> Induced Vortex Grit Removal Systems</a:t>
            </a:r>
          </a:p>
          <a:p>
            <a:pPr marL="457200" indent="-457200">
              <a:buClr>
                <a:srgbClr val="002060"/>
              </a:buClr>
              <a:buFont typeface="+mj-lt"/>
              <a:buAutoNum type="alphaUcPeriod"/>
            </a:pPr>
            <a:r>
              <a:rPr lang="en-US" dirty="0"/>
              <a:t>Two Circular Primary Sedimentation Basins</a:t>
            </a:r>
          </a:p>
          <a:p>
            <a:pPr marL="457200" indent="-457200">
              <a:buClr>
                <a:srgbClr val="002060"/>
              </a:buClr>
              <a:buFont typeface="+mj-lt"/>
              <a:buAutoNum type="alphaUcPeriod"/>
            </a:pPr>
            <a:r>
              <a:rPr lang="en-US" dirty="0"/>
              <a:t>Two MLE Aeration Basins</a:t>
            </a:r>
          </a:p>
          <a:p>
            <a:pPr marL="457200" indent="-457200">
              <a:buClr>
                <a:srgbClr val="002060"/>
              </a:buClr>
              <a:buFont typeface="+mj-lt"/>
              <a:buAutoNum type="alphaUcPeriod"/>
            </a:pPr>
            <a:r>
              <a:rPr lang="en-US" dirty="0"/>
              <a:t>Four Circular Secondary Clarifiers</a:t>
            </a:r>
          </a:p>
          <a:p>
            <a:pPr marL="457200" indent="-457200">
              <a:buClr>
                <a:srgbClr val="002060"/>
              </a:buClr>
              <a:buFont typeface="+mj-lt"/>
              <a:buAutoNum type="alphaUcPeriod"/>
            </a:pPr>
            <a:r>
              <a:rPr lang="en-US" dirty="0"/>
              <a:t>Six Kruger Tertiary Filtration Units</a:t>
            </a:r>
          </a:p>
          <a:p>
            <a:pPr marL="457200" indent="-457200">
              <a:buClr>
                <a:srgbClr val="002060"/>
              </a:buClr>
              <a:buFont typeface="+mj-lt"/>
              <a:buAutoNum type="alphaUcPeriod"/>
            </a:pPr>
            <a:r>
              <a:rPr lang="en-US" dirty="0"/>
              <a:t>Two UV Disinfection Channels with WEDECO Lamps</a:t>
            </a:r>
          </a:p>
          <a:p>
            <a:pPr marL="457200" indent="-457200">
              <a:buClr>
                <a:srgbClr val="002060"/>
              </a:buClr>
              <a:buFont typeface="+mj-lt"/>
              <a:buAutoNum type="alphaUcPeriod"/>
            </a:pPr>
            <a:r>
              <a:rPr lang="en-US" dirty="0"/>
              <a:t>Two </a:t>
            </a:r>
            <a:r>
              <a:rPr lang="en-US" dirty="0" err="1"/>
              <a:t>Westfalia</a:t>
            </a:r>
            <a:r>
              <a:rPr lang="en-US" dirty="0"/>
              <a:t> Thickening Centrifuges</a:t>
            </a:r>
          </a:p>
          <a:p>
            <a:pPr marL="457200" indent="-457200">
              <a:buClr>
                <a:srgbClr val="002060"/>
              </a:buClr>
              <a:buFont typeface="+mj-lt"/>
              <a:buAutoNum type="alphaUcPeriod"/>
            </a:pPr>
            <a:r>
              <a:rPr lang="en-US" dirty="0"/>
              <a:t>Two Egg-Shaped Digesters</a:t>
            </a:r>
          </a:p>
          <a:p>
            <a:pPr marL="457200" indent="-457200">
              <a:buClr>
                <a:srgbClr val="002060"/>
              </a:buClr>
              <a:buFont typeface="+mj-lt"/>
              <a:buAutoNum type="alphaUcPeriod"/>
            </a:pPr>
            <a:r>
              <a:rPr lang="en-US" dirty="0"/>
              <a:t>Two </a:t>
            </a:r>
            <a:r>
              <a:rPr lang="en-US" dirty="0" err="1"/>
              <a:t>Westfalia</a:t>
            </a:r>
            <a:r>
              <a:rPr lang="en-US" dirty="0"/>
              <a:t> Dewatering Centrifuges</a:t>
            </a:r>
          </a:p>
          <a:p>
            <a:pPr>
              <a:buClr>
                <a:srgbClr val="002060"/>
              </a:buClr>
            </a:pPr>
            <a:r>
              <a:rPr lang="en-US" dirty="0"/>
              <a:t>Two Blended Sludge Tanks</a:t>
            </a:r>
          </a:p>
          <a:p>
            <a:pPr>
              <a:buClr>
                <a:srgbClr val="002060"/>
              </a:buClr>
            </a:pPr>
            <a:r>
              <a:rPr lang="en-US" dirty="0"/>
              <a:t>One Thickened Sludge Tank</a:t>
            </a:r>
          </a:p>
          <a:p>
            <a:pPr>
              <a:buClr>
                <a:srgbClr val="002060"/>
              </a:buClr>
            </a:pPr>
            <a:r>
              <a:rPr lang="en-US" dirty="0"/>
              <a:t>One Digested Sludge Storage Tank</a:t>
            </a:r>
          </a:p>
          <a:p>
            <a:pPr>
              <a:buClr>
                <a:srgbClr val="002060"/>
              </a:buClr>
            </a:pPr>
            <a:r>
              <a:rPr lang="en-US" dirty="0"/>
              <a:t>Two Dewatered Cake Storage Tanks</a:t>
            </a:r>
          </a:p>
          <a:p>
            <a:pPr marL="457200" indent="-457200">
              <a:buClr>
                <a:srgbClr val="002060"/>
              </a:buClr>
              <a:buFont typeface="+mj-lt"/>
              <a:buAutoNum type="alphaUcPeriod"/>
            </a:pPr>
            <a:endParaRPr lang="en-US" dirty="0"/>
          </a:p>
          <a:p>
            <a:pPr marL="457200" indent="-457200">
              <a:buClr>
                <a:srgbClr val="002060"/>
              </a:buClr>
              <a:buFont typeface="+mj-lt"/>
              <a:buAutoNum type="alphaUcPeriod"/>
            </a:pPr>
            <a:endParaRPr lang="en-US" dirty="0"/>
          </a:p>
          <a:p>
            <a:endParaRPr lang="en-US" dirty="0"/>
          </a:p>
        </p:txBody>
      </p:sp>
      <p:sp>
        <p:nvSpPr>
          <p:cNvPr id="4" name="Slide Number Placeholder 3"/>
          <p:cNvSpPr>
            <a:spLocks noGrp="1"/>
          </p:cNvSpPr>
          <p:nvPr>
            <p:ph type="sldNum" sz="quarter" idx="12"/>
          </p:nvPr>
        </p:nvSpPr>
        <p:spPr/>
        <p:txBody>
          <a:bodyPr/>
          <a:lstStyle/>
          <a:p>
            <a:fld id="{48734F21-C3D9-4E05-83BC-28474BE3192D}" type="slidenum">
              <a:rPr lang="en-US" sz="2000" smtClean="0"/>
              <a:t>6</a:t>
            </a:fld>
            <a:endParaRPr lang="en-US" sz="2000" dirty="0"/>
          </a:p>
        </p:txBody>
      </p:sp>
      <p:sp>
        <p:nvSpPr>
          <p:cNvPr id="6" name="Rectangle 5"/>
          <p:cNvSpPr/>
          <p:nvPr/>
        </p:nvSpPr>
        <p:spPr>
          <a:xfrm>
            <a:off x="2565919" y="6505505"/>
            <a:ext cx="7384013"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rPr>
              <a:t>Figure 5: Greenfield WRF aerial photograph of existing layout labeled</a:t>
            </a:r>
            <a:endParaRPr kumimoji="0" lang="en-US" sz="1800" b="0" i="0" u="none" strike="noStrike" kern="0" cap="none" spc="0" normalizeH="0" baseline="0" noProof="0" dirty="0">
              <a:ln>
                <a:noFill/>
              </a:ln>
              <a:solidFill>
                <a:schemeClr val="bg1"/>
              </a:solidFill>
              <a:effectLst/>
              <a:uLnTx/>
              <a:uFillTx/>
            </a:endParaRPr>
          </a:p>
        </p:txBody>
      </p:sp>
      <p:sp>
        <p:nvSpPr>
          <p:cNvPr id="8" name="Content Placeholder 4">
            <a:extLst>
              <a:ext uri="{FF2B5EF4-FFF2-40B4-BE49-F238E27FC236}">
                <a16:creationId xmlns:a16="http://schemas.microsoft.com/office/drawing/2014/main" id="{CDACD851-2EB1-429E-BD24-E203F4EF5A90}"/>
              </a:ext>
            </a:extLst>
          </p:cNvPr>
          <p:cNvSpPr txBox="1">
            <a:spLocks/>
          </p:cNvSpPr>
          <p:nvPr/>
        </p:nvSpPr>
        <p:spPr>
          <a:xfrm>
            <a:off x="6476189" y="3236168"/>
            <a:ext cx="4895056" cy="3124200"/>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endParaRPr lang="en-US" dirty="0"/>
          </a:p>
        </p:txBody>
      </p:sp>
      <p:cxnSp>
        <p:nvCxnSpPr>
          <p:cNvPr id="9" name="Straight Arrow Connector 8">
            <a:extLst>
              <a:ext uri="{FF2B5EF4-FFF2-40B4-BE49-F238E27FC236}">
                <a16:creationId xmlns:a16="http://schemas.microsoft.com/office/drawing/2014/main" id="{E2AE4CED-636D-496A-B609-57D128FD5F30}"/>
              </a:ext>
            </a:extLst>
          </p:cNvPr>
          <p:cNvCxnSpPr/>
          <p:nvPr/>
        </p:nvCxnSpPr>
        <p:spPr>
          <a:xfrm flipV="1">
            <a:off x="5533053" y="5122506"/>
            <a:ext cx="0" cy="5691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09C8186-8095-4619-82A7-E54100075A0F}"/>
              </a:ext>
            </a:extLst>
          </p:cNvPr>
          <p:cNvCxnSpPr>
            <a:cxnSpLocks/>
          </p:cNvCxnSpPr>
          <p:nvPr/>
        </p:nvCxnSpPr>
        <p:spPr>
          <a:xfrm flipH="1">
            <a:off x="3918857" y="5175223"/>
            <a:ext cx="1405894" cy="2318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E14D04D-B793-459B-8336-D3F524220CCA}"/>
              </a:ext>
            </a:extLst>
          </p:cNvPr>
          <p:cNvCxnSpPr>
            <a:cxnSpLocks/>
          </p:cNvCxnSpPr>
          <p:nvPr/>
        </p:nvCxnSpPr>
        <p:spPr>
          <a:xfrm flipV="1">
            <a:off x="3399842" y="4068694"/>
            <a:ext cx="2171475" cy="8777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3F206CD-45D1-41F2-8330-31A2C8D9AE5D}"/>
              </a:ext>
            </a:extLst>
          </p:cNvPr>
          <p:cNvCxnSpPr>
            <a:cxnSpLocks/>
          </p:cNvCxnSpPr>
          <p:nvPr/>
        </p:nvCxnSpPr>
        <p:spPr>
          <a:xfrm flipH="1" flipV="1">
            <a:off x="3620278" y="3274345"/>
            <a:ext cx="1520889" cy="23759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74D9779-1E35-478E-BBE0-397F1F9B8BE8}"/>
              </a:ext>
            </a:extLst>
          </p:cNvPr>
          <p:cNvCxnSpPr>
            <a:cxnSpLocks/>
          </p:cNvCxnSpPr>
          <p:nvPr/>
        </p:nvCxnSpPr>
        <p:spPr>
          <a:xfrm flipV="1">
            <a:off x="3620277" y="1647765"/>
            <a:ext cx="1152020" cy="15017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F76E6EF-ECF5-4841-B5BE-9F2990A305DD}"/>
              </a:ext>
            </a:extLst>
          </p:cNvPr>
          <p:cNvCxnSpPr>
            <a:cxnSpLocks/>
          </p:cNvCxnSpPr>
          <p:nvPr/>
        </p:nvCxnSpPr>
        <p:spPr>
          <a:xfrm flipH="1" flipV="1">
            <a:off x="1909168" y="3704408"/>
            <a:ext cx="1088573" cy="1470815"/>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2B5E82D-1288-4F1F-9B3D-BE643ACA1EFB}"/>
              </a:ext>
            </a:extLst>
          </p:cNvPr>
          <p:cNvCxnSpPr>
            <a:cxnSpLocks/>
          </p:cNvCxnSpPr>
          <p:nvPr/>
        </p:nvCxnSpPr>
        <p:spPr>
          <a:xfrm flipH="1">
            <a:off x="2029097" y="3381478"/>
            <a:ext cx="968644" cy="11665"/>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10F2C0F-15B7-4DA2-850D-E3AA4055066C}"/>
              </a:ext>
            </a:extLst>
          </p:cNvPr>
          <p:cNvCxnSpPr>
            <a:cxnSpLocks/>
          </p:cNvCxnSpPr>
          <p:nvPr/>
        </p:nvCxnSpPr>
        <p:spPr>
          <a:xfrm flipV="1">
            <a:off x="1431131" y="1998117"/>
            <a:ext cx="0" cy="1057034"/>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2E93165-A5F7-428B-9DBE-7416EABDAACE}"/>
              </a:ext>
            </a:extLst>
          </p:cNvPr>
          <p:cNvCxnSpPr>
            <a:cxnSpLocks/>
          </p:cNvCxnSpPr>
          <p:nvPr/>
        </p:nvCxnSpPr>
        <p:spPr>
          <a:xfrm>
            <a:off x="1566735" y="2263058"/>
            <a:ext cx="0" cy="1073020"/>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93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09131"/>
            <a:ext cx="10018713" cy="1752599"/>
          </a:xfrm>
        </p:spPr>
        <p:txBody>
          <a:bodyPr/>
          <a:lstStyle/>
          <a:p>
            <a:r>
              <a:rPr lang="en-US" dirty="0"/>
              <a:t>WASTEWATER CHARACTERISTICS</a:t>
            </a:r>
          </a:p>
        </p:txBody>
      </p:sp>
      <p:sp>
        <p:nvSpPr>
          <p:cNvPr id="3" name="Content Placeholder 2"/>
          <p:cNvSpPr>
            <a:spLocks noGrp="1"/>
          </p:cNvSpPr>
          <p:nvPr>
            <p:ph idx="1"/>
          </p:nvPr>
        </p:nvSpPr>
        <p:spPr>
          <a:xfrm>
            <a:off x="1302348" y="653990"/>
            <a:ext cx="10018713" cy="3124201"/>
          </a:xfrm>
        </p:spPr>
        <p:txBody>
          <a:bodyPr/>
          <a:lstStyle/>
          <a:p>
            <a:pPr>
              <a:buClr>
                <a:srgbClr val="002060"/>
              </a:buClr>
            </a:pPr>
            <a:r>
              <a:rPr lang="en-US" dirty="0"/>
              <a:t>Influent wastewater characteristics from 2007-2018 provided by GWRF were analyzed to predict design values for the expansion</a:t>
            </a:r>
          </a:p>
          <a:p>
            <a:endParaRPr lang="en-US" dirty="0"/>
          </a:p>
        </p:txBody>
      </p:sp>
      <p:sp>
        <p:nvSpPr>
          <p:cNvPr id="4" name="Slide Number Placeholder 3"/>
          <p:cNvSpPr>
            <a:spLocks noGrp="1"/>
          </p:cNvSpPr>
          <p:nvPr>
            <p:ph type="sldNum" sz="quarter" idx="12"/>
          </p:nvPr>
        </p:nvSpPr>
        <p:spPr/>
        <p:txBody>
          <a:bodyPr/>
          <a:lstStyle/>
          <a:p>
            <a:fld id="{48734F21-C3D9-4E05-83BC-28474BE3192D}" type="slidenum">
              <a:rPr lang="en-US" sz="2000" smtClean="0"/>
              <a:t>7</a:t>
            </a:fld>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2568436781"/>
              </p:ext>
            </p:extLst>
          </p:nvPr>
        </p:nvGraphicFramePr>
        <p:xfrm>
          <a:off x="1918185" y="2755960"/>
          <a:ext cx="8393433" cy="2194560"/>
        </p:xfrm>
        <a:graphic>
          <a:graphicData uri="http://schemas.openxmlformats.org/drawingml/2006/table">
            <a:tbl>
              <a:tblPr firstRow="1" firstCol="1" bandRow="1"/>
              <a:tblGrid>
                <a:gridCol w="1685849">
                  <a:extLst>
                    <a:ext uri="{9D8B030D-6E8A-4147-A177-3AD203B41FA5}">
                      <a16:colId xmlns:a16="http://schemas.microsoft.com/office/drawing/2014/main" val="4250631847"/>
                    </a:ext>
                  </a:extLst>
                </a:gridCol>
                <a:gridCol w="1688123">
                  <a:extLst>
                    <a:ext uri="{9D8B030D-6E8A-4147-A177-3AD203B41FA5}">
                      <a16:colId xmlns:a16="http://schemas.microsoft.com/office/drawing/2014/main" val="3588855570"/>
                    </a:ext>
                  </a:extLst>
                </a:gridCol>
                <a:gridCol w="1601012">
                  <a:extLst>
                    <a:ext uri="{9D8B030D-6E8A-4147-A177-3AD203B41FA5}">
                      <a16:colId xmlns:a16="http://schemas.microsoft.com/office/drawing/2014/main" val="1208953430"/>
                    </a:ext>
                  </a:extLst>
                </a:gridCol>
                <a:gridCol w="1716259">
                  <a:extLst>
                    <a:ext uri="{9D8B030D-6E8A-4147-A177-3AD203B41FA5}">
                      <a16:colId xmlns:a16="http://schemas.microsoft.com/office/drawing/2014/main" val="308293946"/>
                    </a:ext>
                  </a:extLst>
                </a:gridCol>
                <a:gridCol w="1702190">
                  <a:extLst>
                    <a:ext uri="{9D8B030D-6E8A-4147-A177-3AD203B41FA5}">
                      <a16:colId xmlns:a16="http://schemas.microsoft.com/office/drawing/2014/main" val="3571143342"/>
                    </a:ext>
                  </a:extLst>
                </a:gridCol>
              </a:tblGrid>
              <a:tr h="0">
                <a:tc>
                  <a:txBody>
                    <a:bodyPr/>
                    <a:lstStyle/>
                    <a:p>
                      <a:pPr marL="0" marR="0" algn="ctr">
                        <a:spcBef>
                          <a:spcPts val="0"/>
                        </a:spcBef>
                        <a:spcAft>
                          <a:spcPts val="0"/>
                        </a:spcAft>
                      </a:pPr>
                      <a:r>
                        <a:rPr lang="en-US" sz="24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Flow (MGD)</a:t>
                      </a:r>
                      <a:endParaRPr lang="en-US" sz="20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4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TKN (mg/L)</a:t>
                      </a:r>
                      <a:endParaRPr lang="en-US" sz="20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4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TSS (mg/L)</a:t>
                      </a:r>
                      <a:endParaRPr lang="en-US" sz="20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4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COD (mg/L)</a:t>
                      </a:r>
                      <a:endParaRPr lang="en-US" sz="20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4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BOD (mg/L)</a:t>
                      </a:r>
                      <a:endParaRPr lang="en-US" sz="20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888557026"/>
                  </a:ext>
                </a:extLst>
              </a:tr>
              <a:tr h="0">
                <a:tc>
                  <a:txBody>
                    <a:bodyPr/>
                    <a:lstStyle/>
                    <a:p>
                      <a:pPr marL="0" marR="0" algn="ctr">
                        <a:spcBef>
                          <a:spcPts val="0"/>
                        </a:spcBef>
                        <a:spcAft>
                          <a:spcPts val="0"/>
                        </a:spcAft>
                      </a:pPr>
                      <a:r>
                        <a:rPr lang="en-US" sz="2400" dirty="0">
                          <a:effectLst/>
                          <a:latin typeface="Corbel" panose="020B0503020204020204" pitchFamily="34" charset="0"/>
                          <a:ea typeface="Calibri" panose="020F0502020204030204" pitchFamily="34" charset="0"/>
                          <a:cs typeface="Times New Roman" panose="02020603050405020304" pitchFamily="18" charset="0"/>
                        </a:rPr>
                        <a:t>15</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Corbel" panose="020B0503020204020204" pitchFamily="34" charset="0"/>
                          <a:ea typeface="Calibri" panose="020F0502020204030204" pitchFamily="34" charset="0"/>
                          <a:cs typeface="Times New Roman" panose="02020603050405020304" pitchFamily="18" charset="0"/>
                        </a:rPr>
                        <a:t>55.9</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Corbel" panose="020B0503020204020204" pitchFamily="34" charset="0"/>
                          <a:ea typeface="Calibri" panose="020F0502020204030204" pitchFamily="34" charset="0"/>
                          <a:cs typeface="Times New Roman" panose="02020603050405020304" pitchFamily="18" charset="0"/>
                        </a:rPr>
                        <a:t>384.3</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Corbel" panose="020B0503020204020204" pitchFamily="34" charset="0"/>
                          <a:ea typeface="Calibri" panose="020F0502020204030204" pitchFamily="34" charset="0"/>
                          <a:cs typeface="Times New Roman" panose="02020603050405020304" pitchFamily="18" charset="0"/>
                        </a:rPr>
                        <a:t>822.7</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Corbel" panose="020B0503020204020204" pitchFamily="34" charset="0"/>
                          <a:ea typeface="Calibri" panose="020F0502020204030204" pitchFamily="34" charset="0"/>
                          <a:cs typeface="Times New Roman" panose="02020603050405020304" pitchFamily="18" charset="0"/>
                        </a:rPr>
                        <a:t>298.2</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2451308"/>
                  </a:ext>
                </a:extLst>
              </a:tr>
              <a:tr h="0">
                <a:tc>
                  <a:txBody>
                    <a:bodyPr/>
                    <a:lstStyle/>
                    <a:p>
                      <a:pPr marL="0" marR="0" algn="ctr">
                        <a:spcBef>
                          <a:spcPts val="0"/>
                        </a:spcBef>
                        <a:spcAft>
                          <a:spcPts val="0"/>
                        </a:spcAft>
                      </a:pPr>
                      <a:r>
                        <a:rPr lang="en-US" sz="2400">
                          <a:effectLst/>
                          <a:latin typeface="Corbel" panose="020B0503020204020204" pitchFamily="34" charset="0"/>
                          <a:ea typeface="Calibri" panose="020F0502020204030204" pitchFamily="34" charset="0"/>
                          <a:cs typeface="Times New Roman" panose="02020603050405020304" pitchFamily="18" charset="0"/>
                        </a:rPr>
                        <a:t>25</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Corbel" panose="020B0503020204020204" pitchFamily="34" charset="0"/>
                          <a:ea typeface="Calibri" panose="020F0502020204030204" pitchFamily="34" charset="0"/>
                          <a:cs typeface="Times New Roman" panose="02020603050405020304" pitchFamily="18" charset="0"/>
                        </a:rPr>
                        <a:t>64.2</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Corbel" panose="020B0503020204020204" pitchFamily="34" charset="0"/>
                          <a:ea typeface="Calibri" panose="020F0502020204030204" pitchFamily="34" charset="0"/>
                          <a:cs typeface="Times New Roman" panose="02020603050405020304" pitchFamily="18" charset="0"/>
                        </a:rPr>
                        <a:t>431.1</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Corbel" panose="020B0503020204020204" pitchFamily="34" charset="0"/>
                          <a:ea typeface="Calibri" panose="020F0502020204030204" pitchFamily="34" charset="0"/>
                          <a:cs typeface="Times New Roman" panose="02020603050405020304" pitchFamily="18" charset="0"/>
                        </a:rPr>
                        <a:t>909.7</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Corbel" panose="020B0503020204020204" pitchFamily="34" charset="0"/>
                          <a:ea typeface="Calibri" panose="020F0502020204030204" pitchFamily="34" charset="0"/>
                          <a:cs typeface="Times New Roman" panose="02020603050405020304" pitchFamily="18" charset="0"/>
                        </a:rPr>
                        <a:t>319.7</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2030454"/>
                  </a:ext>
                </a:extLst>
              </a:tr>
              <a:tr h="0">
                <a:tc>
                  <a:txBody>
                    <a:bodyPr/>
                    <a:lstStyle/>
                    <a:p>
                      <a:pPr marL="0" marR="0" algn="ctr">
                        <a:spcBef>
                          <a:spcPts val="0"/>
                        </a:spcBef>
                        <a:spcAft>
                          <a:spcPts val="0"/>
                        </a:spcAft>
                      </a:pPr>
                      <a:r>
                        <a:rPr lang="en-US" sz="2400">
                          <a:effectLst/>
                          <a:latin typeface="Corbel" panose="020B0503020204020204" pitchFamily="34" charset="0"/>
                          <a:ea typeface="Calibri" panose="020F0502020204030204" pitchFamily="34" charset="0"/>
                          <a:cs typeface="Times New Roman" panose="02020603050405020304" pitchFamily="18" charset="0"/>
                        </a:rPr>
                        <a:t>30</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Corbel" panose="020B0503020204020204" pitchFamily="34" charset="0"/>
                          <a:ea typeface="Calibri" panose="020F0502020204030204" pitchFamily="34" charset="0"/>
                          <a:cs typeface="Times New Roman" panose="02020603050405020304" pitchFamily="18" charset="0"/>
                        </a:rPr>
                        <a:t>67.1</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Corbel" panose="020B0503020204020204" pitchFamily="34" charset="0"/>
                          <a:ea typeface="Calibri" panose="020F0502020204030204" pitchFamily="34" charset="0"/>
                          <a:cs typeface="Times New Roman" panose="02020603050405020304" pitchFamily="18" charset="0"/>
                        </a:rPr>
                        <a:t>447.8</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Corbel" panose="020B0503020204020204" pitchFamily="34" charset="0"/>
                          <a:ea typeface="Calibri" panose="020F0502020204030204" pitchFamily="34" charset="0"/>
                          <a:cs typeface="Times New Roman" panose="02020603050405020304" pitchFamily="18" charset="0"/>
                        </a:rPr>
                        <a:t>940.8</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Corbel" panose="020B0503020204020204" pitchFamily="34" charset="0"/>
                          <a:ea typeface="Calibri" panose="020F0502020204030204" pitchFamily="34" charset="0"/>
                          <a:cs typeface="Times New Roman" panose="02020603050405020304" pitchFamily="18" charset="0"/>
                        </a:rPr>
                        <a:t>327.4</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9714294"/>
                  </a:ext>
                </a:extLst>
              </a:tr>
              <a:tr h="0">
                <a:tc>
                  <a:txBody>
                    <a:bodyPr/>
                    <a:lstStyle/>
                    <a:p>
                      <a:pPr marL="0" marR="0" algn="ctr">
                        <a:spcBef>
                          <a:spcPts val="0"/>
                        </a:spcBef>
                        <a:spcAft>
                          <a:spcPts val="0"/>
                        </a:spcAft>
                      </a:pPr>
                      <a:r>
                        <a:rPr lang="en-US" sz="2400">
                          <a:effectLst/>
                          <a:latin typeface="Corbel" panose="020B0503020204020204" pitchFamily="34" charset="0"/>
                          <a:ea typeface="Calibri" panose="020F0502020204030204" pitchFamily="34" charset="0"/>
                          <a:cs typeface="Times New Roman" panose="02020603050405020304" pitchFamily="18" charset="0"/>
                        </a:rPr>
                        <a:t>45</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Corbel" panose="020B0503020204020204" pitchFamily="34" charset="0"/>
                          <a:ea typeface="Calibri" panose="020F0502020204030204" pitchFamily="34" charset="0"/>
                          <a:cs typeface="Times New Roman" panose="02020603050405020304" pitchFamily="18" charset="0"/>
                        </a:rPr>
                        <a:t>73.6</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Corbel" panose="020B0503020204020204" pitchFamily="34" charset="0"/>
                          <a:ea typeface="Calibri" panose="020F0502020204030204" pitchFamily="34" charset="0"/>
                          <a:cs typeface="Times New Roman" panose="02020603050405020304" pitchFamily="18" charset="0"/>
                        </a:rPr>
                        <a:t>484.9</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Corbel" panose="020B0503020204020204" pitchFamily="34" charset="0"/>
                          <a:ea typeface="Calibri" panose="020F0502020204030204" pitchFamily="34" charset="0"/>
                          <a:cs typeface="Times New Roman" panose="02020603050405020304" pitchFamily="18" charset="0"/>
                        </a:rPr>
                        <a:t>1009.8</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Corbel" panose="020B0503020204020204" pitchFamily="34" charset="0"/>
                          <a:ea typeface="Calibri" panose="020F0502020204030204" pitchFamily="34" charset="0"/>
                          <a:cs typeface="Times New Roman" panose="02020603050405020304" pitchFamily="18" charset="0"/>
                        </a:rPr>
                        <a:t>344.6</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0857579"/>
                  </a:ext>
                </a:extLst>
              </a:tr>
              <a:tr h="0">
                <a:tc>
                  <a:txBody>
                    <a:bodyPr/>
                    <a:lstStyle/>
                    <a:p>
                      <a:pPr marL="0" marR="0" algn="ctr">
                        <a:spcBef>
                          <a:spcPts val="0"/>
                        </a:spcBef>
                        <a:spcAft>
                          <a:spcPts val="0"/>
                        </a:spcAft>
                      </a:pPr>
                      <a:r>
                        <a:rPr lang="en-US" sz="2400">
                          <a:effectLst/>
                          <a:latin typeface="Corbel" panose="020B0503020204020204" pitchFamily="34" charset="0"/>
                          <a:ea typeface="Calibri" panose="020F0502020204030204" pitchFamily="34" charset="0"/>
                          <a:cs typeface="Times New Roman" panose="02020603050405020304" pitchFamily="18" charset="0"/>
                        </a:rPr>
                        <a:t>60</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Corbel" panose="020B0503020204020204" pitchFamily="34" charset="0"/>
                          <a:ea typeface="Calibri" panose="020F0502020204030204" pitchFamily="34" charset="0"/>
                          <a:cs typeface="Times New Roman" panose="02020603050405020304" pitchFamily="18" charset="0"/>
                        </a:rPr>
                        <a:t>78.3</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Corbel" panose="020B0503020204020204" pitchFamily="34" charset="0"/>
                          <a:ea typeface="Calibri" panose="020F0502020204030204" pitchFamily="34" charset="0"/>
                          <a:cs typeface="Times New Roman" panose="02020603050405020304" pitchFamily="18" charset="0"/>
                        </a:rPr>
                        <a:t>511.2</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Corbel" panose="020B0503020204020204" pitchFamily="34" charset="0"/>
                          <a:ea typeface="Calibri" panose="020F0502020204030204" pitchFamily="34" charset="0"/>
                          <a:cs typeface="Times New Roman" panose="02020603050405020304" pitchFamily="18" charset="0"/>
                        </a:rPr>
                        <a:t>1058.8</a:t>
                      </a:r>
                      <a:endParaRPr lang="en-US" sz="20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Corbel" panose="020B0503020204020204" pitchFamily="34" charset="0"/>
                          <a:ea typeface="Calibri" panose="020F0502020204030204" pitchFamily="34" charset="0"/>
                          <a:cs typeface="Times New Roman" panose="02020603050405020304" pitchFamily="18" charset="0"/>
                        </a:rPr>
                        <a:t>356.7</a:t>
                      </a:r>
                      <a:endParaRPr lang="en-US" sz="20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8691489"/>
                  </a:ext>
                </a:extLst>
              </a:tr>
            </a:tbl>
          </a:graphicData>
        </a:graphic>
      </p:graphicFrame>
      <p:sp>
        <p:nvSpPr>
          <p:cNvPr id="5" name="TextBox 4"/>
          <p:cNvSpPr txBox="1"/>
          <p:nvPr/>
        </p:nvSpPr>
        <p:spPr>
          <a:xfrm>
            <a:off x="1918185" y="2401599"/>
            <a:ext cx="4629346" cy="369332"/>
          </a:xfrm>
          <a:prstGeom prst="rect">
            <a:avLst/>
          </a:prstGeom>
          <a:noFill/>
        </p:spPr>
        <p:txBody>
          <a:bodyPr wrap="square" rtlCol="0">
            <a:spAutoFit/>
          </a:bodyPr>
          <a:lstStyle/>
          <a:p>
            <a:r>
              <a:rPr lang="en-US" dirty="0"/>
              <a:t>Table 2: Predicted Wastewater Characteristics </a:t>
            </a:r>
          </a:p>
        </p:txBody>
      </p:sp>
      <p:sp>
        <p:nvSpPr>
          <p:cNvPr id="7" name="TextBox 6">
            <a:extLst>
              <a:ext uri="{FF2B5EF4-FFF2-40B4-BE49-F238E27FC236}">
                <a16:creationId xmlns:a16="http://schemas.microsoft.com/office/drawing/2014/main" id="{BE4B7177-ACE0-4ECA-A361-A49C09531C26}"/>
              </a:ext>
            </a:extLst>
          </p:cNvPr>
          <p:cNvSpPr txBox="1"/>
          <p:nvPr/>
        </p:nvSpPr>
        <p:spPr>
          <a:xfrm>
            <a:off x="1880382" y="4919008"/>
            <a:ext cx="8862646"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TKN-Total Kjeldahl Nitrogen</a:t>
            </a:r>
          </a:p>
          <a:p>
            <a:pPr marL="285750" indent="-285750">
              <a:buFont typeface="Arial" panose="020B0604020202020204" pitchFamily="34" charset="0"/>
              <a:buChar char="•"/>
            </a:pPr>
            <a:r>
              <a:rPr lang="en-US" sz="2400" dirty="0"/>
              <a:t>TSS-Total Suspended Solids</a:t>
            </a:r>
          </a:p>
          <a:p>
            <a:pPr marL="285750" indent="-285750">
              <a:buFont typeface="Arial" panose="020B0604020202020204" pitchFamily="34" charset="0"/>
              <a:buChar char="•"/>
            </a:pPr>
            <a:r>
              <a:rPr lang="en-US" sz="2400" dirty="0"/>
              <a:t>BOD-Biological Oxygen Demand</a:t>
            </a:r>
          </a:p>
          <a:p>
            <a:pPr marL="285750" indent="-285750">
              <a:buFont typeface="Arial" panose="020B0604020202020204" pitchFamily="34" charset="0"/>
              <a:buChar char="•"/>
            </a:pPr>
            <a:r>
              <a:rPr lang="en-US" sz="2400" dirty="0"/>
              <a:t>COD-Chemical Oxygen Demand</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813156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HYDRAULIC ANALYSIS</a:t>
            </a:r>
          </a:p>
        </p:txBody>
      </p:sp>
      <p:sp>
        <p:nvSpPr>
          <p:cNvPr id="7" name="Content Placeholder 6"/>
          <p:cNvSpPr>
            <a:spLocks noGrp="1"/>
          </p:cNvSpPr>
          <p:nvPr>
            <p:ph idx="1"/>
          </p:nvPr>
        </p:nvSpPr>
        <p:spPr>
          <a:xfrm>
            <a:off x="1484310" y="2324099"/>
            <a:ext cx="10018713" cy="3124201"/>
          </a:xfrm>
        </p:spPr>
        <p:txBody>
          <a:bodyPr/>
          <a:lstStyle/>
          <a:p>
            <a:pPr>
              <a:buClr>
                <a:srgbClr val="002060"/>
              </a:buClr>
            </a:pPr>
            <a:r>
              <a:rPr lang="en-US" dirty="0"/>
              <a:t>Microsoft Excel was used to create a model </a:t>
            </a:r>
          </a:p>
          <a:p>
            <a:pPr>
              <a:buClr>
                <a:srgbClr val="002060"/>
              </a:buClr>
            </a:pPr>
            <a:r>
              <a:rPr lang="en-US" dirty="0"/>
              <a:t>The capacity of existing treatment units were input [1]</a:t>
            </a:r>
          </a:p>
          <a:p>
            <a:pPr>
              <a:buClr>
                <a:srgbClr val="002060"/>
              </a:buClr>
            </a:pPr>
            <a:r>
              <a:rPr lang="en-US" dirty="0"/>
              <a:t>The new design flow of 60 MGD was used for calculations</a:t>
            </a:r>
          </a:p>
          <a:p>
            <a:pPr>
              <a:buClr>
                <a:srgbClr val="002060"/>
              </a:buClr>
            </a:pPr>
            <a:r>
              <a:rPr lang="en-US" dirty="0"/>
              <a:t>Hydraulic Retention Time (HRT) for each unit was found</a:t>
            </a:r>
          </a:p>
          <a:p>
            <a:pPr>
              <a:buClr>
                <a:srgbClr val="002060"/>
              </a:buClr>
            </a:pPr>
            <a:r>
              <a:rPr lang="en-US" dirty="0"/>
              <a:t>HRT value was compared to the critical HRT values found in design literature to determine if expansion was required [2] </a:t>
            </a:r>
          </a:p>
          <a:p>
            <a:pPr marL="0" indent="0">
              <a:buNone/>
            </a:pPr>
            <a:endParaRPr lang="en-US" dirty="0"/>
          </a:p>
        </p:txBody>
      </p:sp>
      <p:sp>
        <p:nvSpPr>
          <p:cNvPr id="5" name="Slide Number Placeholder 4"/>
          <p:cNvSpPr>
            <a:spLocks noGrp="1"/>
          </p:cNvSpPr>
          <p:nvPr>
            <p:ph type="sldNum" sz="quarter" idx="12"/>
          </p:nvPr>
        </p:nvSpPr>
        <p:spPr/>
        <p:txBody>
          <a:bodyPr/>
          <a:lstStyle/>
          <a:p>
            <a:fld id="{48734F21-C3D9-4E05-83BC-28474BE3192D}" type="slidenum">
              <a:rPr lang="en-US" sz="2000" smtClean="0"/>
              <a:t>8</a:t>
            </a:fld>
            <a:endParaRPr lang="en-US" sz="2000" dirty="0"/>
          </a:p>
        </p:txBody>
      </p:sp>
    </p:spTree>
    <p:extLst>
      <p:ext uri="{BB962C8B-B14F-4D97-AF65-F5344CB8AC3E}">
        <p14:creationId xmlns:p14="http://schemas.microsoft.com/office/powerpoint/2010/main" val="2973435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EXPANSION</a:t>
            </a:r>
          </a:p>
        </p:txBody>
      </p:sp>
      <p:sp>
        <p:nvSpPr>
          <p:cNvPr id="4" name="Slide Number Placeholder 3"/>
          <p:cNvSpPr>
            <a:spLocks noGrp="1"/>
          </p:cNvSpPr>
          <p:nvPr>
            <p:ph type="sldNum" sz="quarter" idx="12"/>
          </p:nvPr>
        </p:nvSpPr>
        <p:spPr/>
        <p:txBody>
          <a:bodyPr/>
          <a:lstStyle/>
          <a:p>
            <a:fld id="{48734F21-C3D9-4E05-83BC-28474BE3192D}" type="slidenum">
              <a:rPr lang="en-US" sz="2000" smtClean="0"/>
              <a:t>9</a:t>
            </a:fld>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207929949"/>
              </p:ext>
            </p:extLst>
          </p:nvPr>
        </p:nvGraphicFramePr>
        <p:xfrm>
          <a:off x="2143126" y="2209799"/>
          <a:ext cx="8991600" cy="4216296"/>
        </p:xfrm>
        <a:graphic>
          <a:graphicData uri="http://schemas.openxmlformats.org/drawingml/2006/table">
            <a:tbl>
              <a:tblPr firstRow="1" firstCol="1" bandRow="1"/>
              <a:tblGrid>
                <a:gridCol w="4495352">
                  <a:extLst>
                    <a:ext uri="{9D8B030D-6E8A-4147-A177-3AD203B41FA5}">
                      <a16:colId xmlns:a16="http://schemas.microsoft.com/office/drawing/2014/main" val="1310280686"/>
                    </a:ext>
                  </a:extLst>
                </a:gridCol>
                <a:gridCol w="4496248">
                  <a:extLst>
                    <a:ext uri="{9D8B030D-6E8A-4147-A177-3AD203B41FA5}">
                      <a16:colId xmlns:a16="http://schemas.microsoft.com/office/drawing/2014/main" val="1870865576"/>
                    </a:ext>
                  </a:extLst>
                </a:gridCol>
              </a:tblGrid>
              <a:tr h="323851">
                <a:tc>
                  <a:txBody>
                    <a:bodyPr/>
                    <a:lstStyle/>
                    <a:p>
                      <a:pPr marL="0" marR="0" algn="ctr">
                        <a:spcBef>
                          <a:spcPts val="0"/>
                        </a:spcBef>
                        <a:spcAft>
                          <a:spcPts val="0"/>
                        </a:spcAft>
                      </a:pPr>
                      <a:r>
                        <a:rPr lang="en-US" sz="2000" b="1"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EXPANSION REQUIRED</a:t>
                      </a:r>
                      <a:endParaRPr lang="en-US" sz="18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gn="ctr">
                        <a:spcBef>
                          <a:spcPts val="0"/>
                        </a:spcBef>
                        <a:spcAft>
                          <a:spcPts val="0"/>
                        </a:spcAft>
                      </a:pPr>
                      <a:r>
                        <a:rPr lang="en-US" sz="2000" b="1"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EXPANSION NOT REQUIRED</a:t>
                      </a:r>
                      <a:endParaRPr lang="en-US" sz="180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189153532"/>
                  </a:ext>
                </a:extLst>
              </a:tr>
              <a:tr h="327131">
                <a:tc gridSpan="2">
                  <a:txBody>
                    <a:bodyPr/>
                    <a:lstStyle/>
                    <a:p>
                      <a:pPr marL="0" marR="0" algn="ctr">
                        <a:spcBef>
                          <a:spcPts val="0"/>
                        </a:spcBef>
                        <a:spcAft>
                          <a:spcPts val="0"/>
                        </a:spcAft>
                      </a:pPr>
                      <a:r>
                        <a:rPr lang="en-US" sz="2000" b="1" dirty="0">
                          <a:effectLst/>
                          <a:latin typeface="Corbel" panose="020B0503020204020204" pitchFamily="34" charset="0"/>
                          <a:ea typeface="Times New Roman" panose="02020603050405020304" pitchFamily="18" charset="0"/>
                          <a:cs typeface="Times New Roman" panose="02020603050405020304" pitchFamily="18" charset="0"/>
                        </a:rPr>
                        <a:t>Liquids Stream</a:t>
                      </a: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162404800"/>
                  </a:ext>
                </a:extLst>
              </a:tr>
              <a:tr h="327131">
                <a:tc>
                  <a:txBody>
                    <a:bodyPr/>
                    <a:lstStyle/>
                    <a:p>
                      <a:pPr marL="0" marR="0" algn="ctr">
                        <a:spcBef>
                          <a:spcPts val="0"/>
                        </a:spcBef>
                        <a:spcAft>
                          <a:spcPts val="0"/>
                        </a:spcAft>
                      </a:pPr>
                      <a:r>
                        <a:rPr lang="en-US" sz="2000" dirty="0">
                          <a:effectLst/>
                          <a:latin typeface="Corbel" panose="020B0503020204020204" pitchFamily="34" charset="0"/>
                          <a:ea typeface="Times New Roman" panose="02020603050405020304" pitchFamily="18" charset="0"/>
                          <a:cs typeface="Times New Roman" panose="02020603050405020304" pitchFamily="18" charset="0"/>
                        </a:rPr>
                        <a:t>Grit Removal System</a:t>
                      </a: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Influent Screening </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672354"/>
                  </a:ext>
                </a:extLst>
              </a:tr>
              <a:tr h="310727">
                <a:tc>
                  <a:txBody>
                    <a:bodyPr/>
                    <a:lstStyle/>
                    <a:p>
                      <a:pPr marL="0" marR="0" algn="ctr">
                        <a:spcBef>
                          <a:spcPts val="0"/>
                        </a:spcBef>
                        <a:spcAft>
                          <a:spcPts val="0"/>
                        </a:spcAft>
                      </a:pPr>
                      <a:r>
                        <a:rPr lang="en-US" sz="2000" dirty="0">
                          <a:effectLst/>
                          <a:latin typeface="Corbel" panose="020B0503020204020204" pitchFamily="34" charset="0"/>
                          <a:ea typeface="Times New Roman" panose="02020603050405020304" pitchFamily="18" charset="0"/>
                          <a:cs typeface="Times New Roman" panose="02020603050405020304" pitchFamily="18" charset="0"/>
                        </a:rPr>
                        <a:t>Primary Sedimentation Basins</a:t>
                      </a: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527284"/>
                  </a:ext>
                </a:extLst>
              </a:tr>
              <a:tr h="327131">
                <a:tc>
                  <a:txBody>
                    <a:bodyPr/>
                    <a:lstStyle/>
                    <a:p>
                      <a:pPr marL="0" marR="0" algn="ctr">
                        <a:spcBef>
                          <a:spcPts val="0"/>
                        </a:spcBef>
                        <a:spcAft>
                          <a:spcPts val="0"/>
                        </a:spcAft>
                      </a:pPr>
                      <a:r>
                        <a:rPr lang="en-US" sz="2000" dirty="0">
                          <a:effectLst/>
                          <a:latin typeface="Corbel" panose="020B0503020204020204" pitchFamily="34" charset="0"/>
                          <a:ea typeface="Times New Roman" panose="02020603050405020304" pitchFamily="18" charset="0"/>
                          <a:cs typeface="Times New Roman" panose="02020603050405020304" pitchFamily="18" charset="0"/>
                        </a:rPr>
                        <a:t>Aeration Basins</a:t>
                      </a: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Corbel" panose="020B0503020204020204" pitchFamily="34" charset="0"/>
                          <a:ea typeface="Times New Roman" panose="02020603050405020304" pitchFamily="18" charset="0"/>
                          <a:cs typeface="Times New Roman" panose="02020603050405020304" pitchFamily="18" charset="0"/>
                        </a:rPr>
                        <a:t> </a:t>
                      </a: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3902672"/>
                  </a:ext>
                </a:extLst>
              </a:tr>
              <a:tr h="327131">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Secondary Clarifiers </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 </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2465692"/>
                  </a:ext>
                </a:extLst>
              </a:tr>
              <a:tr h="327131">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Tertiary Filtration</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 </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5226318"/>
                  </a:ext>
                </a:extLst>
              </a:tr>
              <a:tr h="327131">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Disinfection </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Corbel" panose="020B0503020204020204" pitchFamily="34" charset="0"/>
                          <a:ea typeface="Times New Roman" panose="02020603050405020304" pitchFamily="18" charset="0"/>
                          <a:cs typeface="Times New Roman" panose="02020603050405020304" pitchFamily="18" charset="0"/>
                        </a:rPr>
                        <a:t> </a:t>
                      </a: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464011"/>
                  </a:ext>
                </a:extLst>
              </a:tr>
              <a:tr h="327131">
                <a:tc gridSpan="2">
                  <a:txBody>
                    <a:bodyPr/>
                    <a:lstStyle/>
                    <a:p>
                      <a:pPr marL="0" marR="0" algn="ctr">
                        <a:spcBef>
                          <a:spcPts val="0"/>
                        </a:spcBef>
                        <a:spcAft>
                          <a:spcPts val="0"/>
                        </a:spcAft>
                      </a:pPr>
                      <a:r>
                        <a:rPr lang="en-US" sz="2000" b="1">
                          <a:effectLst/>
                          <a:latin typeface="Corbel" panose="020B0503020204020204" pitchFamily="34" charset="0"/>
                          <a:ea typeface="Times New Roman" panose="02020603050405020304" pitchFamily="18" charset="0"/>
                          <a:cs typeface="Times New Roman" panose="02020603050405020304" pitchFamily="18" charset="0"/>
                        </a:rPr>
                        <a:t>Solids Stream</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19918447"/>
                  </a:ext>
                </a:extLst>
              </a:tr>
              <a:tr h="336020">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Sludge Thickening </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Blended Sludge Storage Tanks</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8581888"/>
                  </a:ext>
                </a:extLst>
              </a:tr>
              <a:tr h="314325">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Sludge Digestion</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Thickened Sludge Storage Tanks</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5613041"/>
                  </a:ext>
                </a:extLst>
              </a:tr>
              <a:tr h="314325">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Sludge Dewatering </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Digested Sludge Storage Tanks</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191935"/>
                  </a:ext>
                </a:extLst>
              </a:tr>
              <a:tr h="327131">
                <a:tc>
                  <a:txBody>
                    <a:bodyPr/>
                    <a:lstStyle/>
                    <a:p>
                      <a:pPr marL="0" marR="0" algn="ctr">
                        <a:spcBef>
                          <a:spcPts val="0"/>
                        </a:spcBef>
                        <a:spcAft>
                          <a:spcPts val="0"/>
                        </a:spcAft>
                      </a:pPr>
                      <a:r>
                        <a:rPr lang="en-US" sz="2000">
                          <a:effectLst/>
                          <a:latin typeface="Corbel" panose="020B0503020204020204" pitchFamily="34" charset="0"/>
                          <a:ea typeface="Times New Roman" panose="02020603050405020304" pitchFamily="18" charset="0"/>
                          <a:cs typeface="Times New Roman" panose="02020603050405020304" pitchFamily="18" charset="0"/>
                        </a:rPr>
                        <a:t> </a:t>
                      </a:r>
                      <a:endParaRPr lang="en-US" sz="180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Corbel" panose="020B0503020204020204" pitchFamily="34" charset="0"/>
                          <a:ea typeface="Times New Roman" panose="02020603050405020304" pitchFamily="18" charset="0"/>
                          <a:cs typeface="Times New Roman" panose="02020603050405020304" pitchFamily="18" charset="0"/>
                        </a:rPr>
                        <a:t>Dewatered Cake Storage</a:t>
                      </a:r>
                      <a:endParaRPr lang="en-US" sz="1800" dirty="0">
                        <a:effectLst/>
                        <a:latin typeface="Corbel" panose="020B0503020204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3739096"/>
                  </a:ext>
                </a:extLst>
              </a:tr>
            </a:tbl>
          </a:graphicData>
        </a:graphic>
      </p:graphicFrame>
      <p:sp>
        <p:nvSpPr>
          <p:cNvPr id="6" name="TextBox 5"/>
          <p:cNvSpPr txBox="1"/>
          <p:nvPr/>
        </p:nvSpPr>
        <p:spPr>
          <a:xfrm>
            <a:off x="2143126" y="1840467"/>
            <a:ext cx="4629346" cy="369332"/>
          </a:xfrm>
          <a:prstGeom prst="rect">
            <a:avLst/>
          </a:prstGeom>
          <a:noFill/>
        </p:spPr>
        <p:txBody>
          <a:bodyPr wrap="square" rtlCol="0">
            <a:spAutoFit/>
          </a:bodyPr>
          <a:lstStyle/>
          <a:p>
            <a:r>
              <a:rPr lang="en-US" dirty="0"/>
              <a:t>Table 3: GWRF Potential Expansion Units </a:t>
            </a:r>
          </a:p>
        </p:txBody>
      </p:sp>
    </p:spTree>
    <p:extLst>
      <p:ext uri="{BB962C8B-B14F-4D97-AF65-F5344CB8AC3E}">
        <p14:creationId xmlns:p14="http://schemas.microsoft.com/office/powerpoint/2010/main" val="11173368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7">
      <a:dk1>
        <a:sysClr val="windowText" lastClr="000000"/>
      </a:dk1>
      <a:lt1>
        <a:sysClr val="window" lastClr="FFFFFF"/>
      </a:lt1>
      <a:dk2>
        <a:srgbClr val="242852"/>
      </a:dk2>
      <a:lt2>
        <a:srgbClr val="ACCBF9"/>
      </a:lt2>
      <a:accent1>
        <a:srgbClr val="FFFF65"/>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2001</TotalTime>
  <Words>2616</Words>
  <Application>Microsoft Office PowerPoint</Application>
  <PresentationFormat>Widescreen</PresentationFormat>
  <Paragraphs>1145</Paragraphs>
  <Slides>31</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Corbel</vt:lpstr>
      <vt:lpstr>Times New Roman</vt:lpstr>
      <vt:lpstr>Parallax</vt:lpstr>
      <vt:lpstr>PowerPoint Presentation</vt:lpstr>
      <vt:lpstr>COMPETITION INFORMATION</vt:lpstr>
      <vt:lpstr>COMPETITION PROMPT</vt:lpstr>
      <vt:lpstr>COMPETITION OBJECTIVES</vt:lpstr>
      <vt:lpstr>PowerPoint Presentation</vt:lpstr>
      <vt:lpstr>PowerPoint Presentation</vt:lpstr>
      <vt:lpstr>WASTEWATER CHARACTERISTICS</vt:lpstr>
      <vt:lpstr>HYDRAULIC ANALYSIS</vt:lpstr>
      <vt:lpstr>POTENTIAL EXPANSION</vt:lpstr>
      <vt:lpstr>DESIGN CRITERIA</vt:lpstr>
      <vt:lpstr>OPPORTUNITIES FOR UNIT IMPROVEMENTS</vt:lpstr>
      <vt:lpstr>ECONOMIC ANALYSIS</vt:lpstr>
      <vt:lpstr>ECONOMIC ANALYSIS</vt:lpstr>
      <vt:lpstr>FEASIBILITY ANALYSIS</vt:lpstr>
      <vt:lpstr>FEASIBILITY ANALYSIS</vt:lpstr>
      <vt:lpstr>EFFICIENCY IMPROVEMENTS ANALYSIS</vt:lpstr>
      <vt:lpstr>EFFICIENCY IMPROVEMENTS ANALYSIS</vt:lpstr>
      <vt:lpstr>SOCIAL IMPACTS ANALYSIS</vt:lpstr>
      <vt:lpstr>SOCIAL IMPACTS ANALYSIS</vt:lpstr>
      <vt:lpstr>OPERATIONS AND MAINTENANCE ANALYSIS</vt:lpstr>
      <vt:lpstr>OPERATIONS AND MAINTENANCE ANALYSIS</vt:lpstr>
      <vt:lpstr>PROPOSED IMPROVEMENTS</vt:lpstr>
      <vt:lpstr>CAMBI THERMAL HYDROLYSIS</vt:lpstr>
      <vt:lpstr>EXPANSION COST</vt:lpstr>
      <vt:lpstr>PowerPoint Presentation</vt:lpstr>
      <vt:lpstr>IMPLEMENTATION AND CONSTRUCTION</vt:lpstr>
      <vt:lpstr>SCHEDULE</vt:lpstr>
      <vt:lpstr>STAFFING HOURS</vt:lpstr>
      <vt:lpstr>STAFFING HOURS</vt:lpstr>
      <vt:lpstr>PERSONNEL AND ADDITIONAL COSTS</vt:lpstr>
      <vt:lpstr>REFERENCES</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William Babcock</dc:creator>
  <cp:lastModifiedBy>NAU Student</cp:lastModifiedBy>
  <cp:revision>79</cp:revision>
  <dcterms:created xsi:type="dcterms:W3CDTF">2018-04-22T23:27:02Z</dcterms:created>
  <dcterms:modified xsi:type="dcterms:W3CDTF">2018-05-10T05:35:39Z</dcterms:modified>
</cp:coreProperties>
</file>